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329" r:id="rId4"/>
    <p:sldId id="258" r:id="rId5"/>
    <p:sldId id="259" r:id="rId6"/>
    <p:sldId id="337" r:id="rId7"/>
    <p:sldId id="260" r:id="rId8"/>
    <p:sldId id="286" r:id="rId9"/>
    <p:sldId id="261" r:id="rId10"/>
    <p:sldId id="262" r:id="rId11"/>
    <p:sldId id="263" r:id="rId12"/>
    <p:sldId id="264" r:id="rId13"/>
    <p:sldId id="330" r:id="rId14"/>
    <p:sldId id="265" r:id="rId15"/>
    <p:sldId id="266" r:id="rId16"/>
    <p:sldId id="336" r:id="rId17"/>
    <p:sldId id="267" r:id="rId18"/>
    <p:sldId id="268" r:id="rId19"/>
    <p:sldId id="269" r:id="rId20"/>
    <p:sldId id="332" r:id="rId21"/>
    <p:sldId id="270" r:id="rId22"/>
    <p:sldId id="271" r:id="rId23"/>
    <p:sldId id="287" r:id="rId24"/>
    <p:sldId id="272" r:id="rId25"/>
    <p:sldId id="338" r:id="rId26"/>
    <p:sldId id="331" r:id="rId27"/>
    <p:sldId id="273" r:id="rId28"/>
    <p:sldId id="274" r:id="rId29"/>
    <p:sldId id="275" r:id="rId30"/>
    <p:sldId id="335" r:id="rId31"/>
    <p:sldId id="276" r:id="rId32"/>
    <p:sldId id="277" r:id="rId33"/>
    <p:sldId id="278" r:id="rId34"/>
    <p:sldId id="288" r:id="rId35"/>
    <p:sldId id="289" r:id="rId36"/>
    <p:sldId id="290" r:id="rId37"/>
    <p:sldId id="309" r:id="rId38"/>
    <p:sldId id="291" r:id="rId39"/>
    <p:sldId id="292" r:id="rId40"/>
    <p:sldId id="304" r:id="rId41"/>
    <p:sldId id="293" r:id="rId42"/>
    <p:sldId id="294" r:id="rId43"/>
    <p:sldId id="306" r:id="rId44"/>
    <p:sldId id="307" r:id="rId45"/>
    <p:sldId id="295" r:id="rId46"/>
    <p:sldId id="311" r:id="rId47"/>
    <p:sldId id="296" r:id="rId48"/>
    <p:sldId id="308" r:id="rId49"/>
    <p:sldId id="333" r:id="rId50"/>
    <p:sldId id="297" r:id="rId51"/>
    <p:sldId id="339" r:id="rId52"/>
    <p:sldId id="298" r:id="rId53"/>
    <p:sldId id="299" r:id="rId54"/>
    <p:sldId id="300" r:id="rId55"/>
    <p:sldId id="301" r:id="rId56"/>
    <p:sldId id="334" r:id="rId57"/>
    <p:sldId id="302" r:id="rId58"/>
    <p:sldId id="303" r:id="rId59"/>
    <p:sldId id="279"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40" r:id="rId75"/>
    <p:sldId id="326" r:id="rId76"/>
    <p:sldId id="327" r:id="rId77"/>
    <p:sldId id="328"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491636-8028-46F8-85EC-56522825C203}" type="datetimeFigureOut">
              <a:rPr lang="en-US" smtClean="0"/>
              <a:pPr/>
              <a:t>4/27/2020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D8207-A5F3-4595-A9F9-A272BCD5456A}" type="slidenum">
              <a:rPr lang="en-US" smtClean="0"/>
              <a:pPr/>
              <a:t>‹#›</a:t>
            </a:fld>
            <a:endParaRPr lang="en-US" dirty="0"/>
          </a:p>
        </p:txBody>
      </p:sp>
    </p:spTree>
    <p:extLst>
      <p:ext uri="{BB962C8B-B14F-4D97-AF65-F5344CB8AC3E}">
        <p14:creationId xmlns:p14="http://schemas.microsoft.com/office/powerpoint/2010/main" val="876876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Nystagmus: </a:t>
            </a:r>
            <a:r>
              <a:rPr lang="en-US" sz="1200" b="0" kern="1200" baseline="0" dirty="0" smtClean="0">
                <a:solidFill>
                  <a:schemeClr val="tx1"/>
                </a:solidFill>
                <a:latin typeface="+mn-lt"/>
                <a:ea typeface="+mn-ea"/>
                <a:cs typeface="+mn-cs"/>
              </a:rPr>
              <a:t>Involuntary rhythmic oscillation </a:t>
            </a:r>
            <a:r>
              <a:rPr lang="en-US" sz="1200" kern="1200" baseline="0" dirty="0" smtClean="0">
                <a:solidFill>
                  <a:schemeClr val="tx1"/>
                </a:solidFill>
                <a:latin typeface="+mn-lt"/>
                <a:ea typeface="+mn-ea"/>
                <a:cs typeface="+mn-cs"/>
              </a:rPr>
              <a:t>of one or both eyes. There are several causes including nervous disorders, vestibular disorders, eye disorders and certain drugs including alcohol.</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Demarcated:</a:t>
            </a:r>
            <a:r>
              <a:rPr lang="en-US" sz="1200" baseline="0" dirty="0" smtClean="0"/>
              <a:t> differentiated. </a:t>
            </a:r>
            <a:r>
              <a:rPr lang="en-US" dirty="0" smtClean="0"/>
              <a:t>Pruritic: itching</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47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Naevus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congenitally determined tissue abnormality or skin mark</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50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Condyloma: </a:t>
            </a:r>
            <a:r>
              <a:rPr lang="en-US" sz="1200" kern="1200" baseline="0" dirty="0" smtClean="0">
                <a:solidFill>
                  <a:schemeClr val="tx1"/>
                </a:solidFill>
                <a:latin typeface="+mn-lt"/>
                <a:ea typeface="+mn-ea"/>
                <a:cs typeface="+mn-cs"/>
              </a:rPr>
              <a:t>A localised, rounded swelling of mucous membrane around the opening of the bowel, and the genital organs, sometimes known as ‘genital warts’. Acanthosis: darkly pigmented</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58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Exanthematous: </a:t>
            </a:r>
            <a:r>
              <a:rPr lang="en-US" sz="1200" kern="1200" baseline="0" dirty="0" smtClean="0">
                <a:solidFill>
                  <a:schemeClr val="tx1"/>
                </a:solidFill>
                <a:latin typeface="+mn-lt"/>
                <a:ea typeface="+mn-ea"/>
                <a:cs typeface="+mn-cs"/>
              </a:rPr>
              <a:t>rash. </a:t>
            </a:r>
            <a:r>
              <a:rPr lang="en-US" sz="1200" b="1" kern="1200" baseline="0" dirty="0" smtClean="0">
                <a:solidFill>
                  <a:schemeClr val="tx1"/>
                </a:solidFill>
                <a:latin typeface="+mn-lt"/>
                <a:ea typeface="+mn-ea"/>
                <a:cs typeface="+mn-cs"/>
              </a:rPr>
              <a:t>Adenoids: </a:t>
            </a:r>
            <a:r>
              <a:rPr lang="en-US" sz="1200" kern="1200" baseline="0" dirty="0" smtClean="0">
                <a:solidFill>
                  <a:schemeClr val="tx1"/>
                </a:solidFill>
                <a:latin typeface="+mn-lt"/>
                <a:ea typeface="+mn-ea"/>
                <a:cs typeface="+mn-cs"/>
              </a:rPr>
              <a:t>are an overgrowth of glandular tissue at the back of the throat, into which the nose opens.</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Audiogram </a:t>
            </a:r>
            <a:r>
              <a:rPr lang="en-US" sz="1200" kern="1200" baseline="0" dirty="0" smtClean="0">
                <a:solidFill>
                  <a:schemeClr val="tx1"/>
                </a:solidFill>
                <a:latin typeface="+mn-lt"/>
                <a:ea typeface="+mn-ea"/>
                <a:cs typeface="+mn-cs"/>
              </a:rPr>
              <a:t>A graph produced during hearing tests (with an audiometer) that shows the hearing threshold –the minimal audible loudness level – for a range of sound frequencies.</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12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Oozing: discharge</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31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Splay: spread</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32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Wealing</a:t>
            </a:r>
            <a:r>
              <a:rPr lang="en-US" dirty="0" smtClean="0"/>
              <a:t>: a raised mark on the skin;</a:t>
            </a:r>
            <a:r>
              <a:rPr lang="en-US" baseline="0" dirty="0" smtClean="0"/>
              <a:t> circular pattern</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33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Fibrile</a:t>
            </a:r>
            <a:r>
              <a:rPr lang="en-US" dirty="0" smtClean="0"/>
              <a:t> ill: fever, rash, joint</a:t>
            </a:r>
            <a:r>
              <a:rPr lang="en-US" baseline="0" dirty="0" smtClean="0"/>
              <a:t> pain, redness</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34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Subverts: weaken</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39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Sarcoidosis: </a:t>
            </a:r>
            <a:r>
              <a:rPr lang="en-US" sz="1200" kern="1200" baseline="0" dirty="0" smtClean="0">
                <a:solidFill>
                  <a:schemeClr val="tx1"/>
                </a:solidFill>
                <a:latin typeface="+mn-lt"/>
                <a:ea typeface="+mn-ea"/>
                <a:cs typeface="+mn-cs"/>
              </a:rPr>
              <a:t>An uncommon chronic inflammatory disease of unknown origin which can affect many organs, particularly the SKIN, eyes and LUNGS.</a:t>
            </a:r>
            <a:endParaRPr lang="en-US" dirty="0"/>
          </a:p>
        </p:txBody>
      </p:sp>
      <p:sp>
        <p:nvSpPr>
          <p:cNvPr id="4" name="Slide Number Placeholder 3"/>
          <p:cNvSpPr>
            <a:spLocks noGrp="1"/>
          </p:cNvSpPr>
          <p:nvPr>
            <p:ph type="sldNum" sz="quarter" idx="10"/>
          </p:nvPr>
        </p:nvSpPr>
        <p:spPr/>
        <p:txBody>
          <a:bodyPr/>
          <a:lstStyle/>
          <a:p>
            <a:fld id="{9CAD8207-A5F3-4595-A9F9-A272BCD5456A}" type="slidenum">
              <a:rPr lang="en-US" smtClean="0"/>
              <a:pPr/>
              <a:t>45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4800"/>
            <a:ext cx="9144000" cy="190500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en-US" b="1" dirty="0" smtClean="0"/>
              <a:t>Special Sensory </a:t>
            </a:r>
            <a:br>
              <a:rPr lang="en-US" b="1" dirty="0" smtClean="0"/>
            </a:br>
            <a:r>
              <a:rPr lang="en-US" b="1" dirty="0" smtClean="0"/>
              <a:t>and</a:t>
            </a:r>
            <a:br>
              <a:rPr lang="en-US" b="1" dirty="0" smtClean="0"/>
            </a:br>
            <a:r>
              <a:rPr lang="en-US" b="1" dirty="0" smtClean="0"/>
              <a:t> Integumentory System</a:t>
            </a:r>
            <a:endParaRPr lang="en-US" b="1" dirty="0"/>
          </a:p>
        </p:txBody>
      </p:sp>
      <p:sp>
        <p:nvSpPr>
          <p:cNvPr id="3" name="Subtitle 2"/>
          <p:cNvSpPr>
            <a:spLocks noGrp="1"/>
          </p:cNvSpPr>
          <p:nvPr>
            <p:ph type="subTitle" idx="1"/>
          </p:nvPr>
        </p:nvSpPr>
        <p:spPr>
          <a:xfrm>
            <a:off x="5943600" y="5257800"/>
            <a:ext cx="3048000" cy="1143000"/>
          </a:xfrm>
        </p:spPr>
        <p:txBody>
          <a:bodyPr>
            <a:normAutofit/>
          </a:bodyPr>
          <a:lstStyle/>
          <a:p>
            <a:r>
              <a:rPr lang="en-US" sz="2800" dirty="0" smtClean="0">
                <a:solidFill>
                  <a:srgbClr val="002060"/>
                </a:solidFill>
              </a:rPr>
              <a:t>Krishna Bastola</a:t>
            </a:r>
          </a:p>
          <a:p>
            <a:r>
              <a:rPr lang="en-US" sz="2400" dirty="0" smtClean="0">
                <a:solidFill>
                  <a:srgbClr val="002060"/>
                </a:solidFill>
              </a:rPr>
              <a:t>B.Sc. MLT, M.Sc.</a:t>
            </a:r>
            <a:endParaRPr lang="en-US" sz="2400" dirty="0">
              <a:solidFill>
                <a:srgbClr val="002060"/>
              </a:solidFill>
            </a:endParaRPr>
          </a:p>
        </p:txBody>
      </p:sp>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8636" y="15240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
        <p:nvSpPr>
          <p:cNvPr id="4" name="TextBox 3"/>
          <p:cNvSpPr txBox="1"/>
          <p:nvPr/>
        </p:nvSpPr>
        <p:spPr>
          <a:xfrm>
            <a:off x="0" y="762000"/>
            <a:ext cx="9144000" cy="4708981"/>
          </a:xfrm>
          <a:prstGeom prst="rect">
            <a:avLst/>
          </a:prstGeom>
          <a:noFill/>
        </p:spPr>
        <p:txBody>
          <a:bodyPr wrap="square" rtlCol="0">
            <a:spAutoFit/>
          </a:bodyPr>
          <a:lstStyle/>
          <a:p>
            <a:pPr algn="just"/>
            <a:r>
              <a:rPr lang="en-US" sz="2000" b="1" dirty="0" smtClean="0"/>
              <a:t>Predisposing factor:</a:t>
            </a:r>
          </a:p>
          <a:p>
            <a:pPr marL="857250" lvl="1" indent="-400050" algn="just">
              <a:buAutoNum type="romanLcPeriod"/>
            </a:pPr>
            <a:r>
              <a:rPr lang="en-US" sz="2000" dirty="0" smtClean="0"/>
              <a:t>Recurrent common cold, URTI, exanthematous fevers (like measles, diphtheria, whooping cough)</a:t>
            </a:r>
          </a:p>
          <a:p>
            <a:pPr marL="857250" lvl="1" indent="-400050" algn="just">
              <a:buAutoNum type="romanLcPeriod"/>
            </a:pPr>
            <a:r>
              <a:rPr lang="en-US" sz="2000" dirty="0" smtClean="0"/>
              <a:t>Infection of tonsils and adenoids</a:t>
            </a:r>
          </a:p>
          <a:p>
            <a:pPr marL="857250" lvl="1" indent="-400050" algn="just">
              <a:buAutoNum type="romanLcPeriod"/>
            </a:pPr>
            <a:r>
              <a:rPr lang="en-US" sz="2000" dirty="0" smtClean="0"/>
              <a:t>Chronic rhinitis and sinusitis</a:t>
            </a:r>
          </a:p>
          <a:p>
            <a:pPr marL="857250" lvl="1" indent="-400050" algn="just">
              <a:buAutoNum type="romanLcPeriod"/>
            </a:pPr>
            <a:r>
              <a:rPr lang="en-US" sz="2000" dirty="0" smtClean="0"/>
              <a:t>Nasal allergy</a:t>
            </a:r>
          </a:p>
          <a:p>
            <a:pPr marL="857250" lvl="1" indent="-400050" algn="just">
              <a:buAutoNum type="romanLcPeriod"/>
            </a:pPr>
            <a:r>
              <a:rPr lang="en-US" sz="2000" dirty="0" smtClean="0"/>
              <a:t>Tumors of nasopharynx</a:t>
            </a:r>
          </a:p>
          <a:p>
            <a:pPr marL="857250" lvl="1" indent="-400050" algn="just">
              <a:buAutoNum type="romanLcPeriod"/>
            </a:pPr>
            <a:r>
              <a:rPr lang="en-US" sz="2000" dirty="0" smtClean="0"/>
              <a:t>Cleft palate</a:t>
            </a:r>
          </a:p>
          <a:p>
            <a:pPr marL="400050" indent="-400050" algn="just">
              <a:buAutoNum type="romanLcPeriod"/>
            </a:pPr>
            <a:endParaRPr lang="en-US" sz="2000" dirty="0" smtClean="0"/>
          </a:p>
          <a:p>
            <a:pPr marL="400050" indent="-400050" algn="just"/>
            <a:r>
              <a:rPr lang="en-US" sz="2000" b="1" dirty="0" smtClean="0"/>
              <a:t>Causative agents:</a:t>
            </a:r>
          </a:p>
          <a:p>
            <a:pPr marL="971550" lvl="1" indent="-514350" algn="just">
              <a:buAutoNum type="romanLcPeriod"/>
            </a:pPr>
            <a:r>
              <a:rPr lang="en-US" sz="2000" i="1" dirty="0" smtClean="0"/>
              <a:t>Staphylococcus aureus</a:t>
            </a:r>
          </a:p>
          <a:p>
            <a:pPr marL="971550" lvl="1" indent="-514350" algn="just">
              <a:buAutoNum type="romanLcPeriod"/>
            </a:pPr>
            <a:r>
              <a:rPr lang="en-US" sz="2000" i="1" dirty="0" smtClean="0"/>
              <a:t>Pseuomonas aeruginosa</a:t>
            </a:r>
          </a:p>
          <a:p>
            <a:pPr marL="971550" lvl="1" indent="-514350" algn="just">
              <a:buAutoNum type="romanLcPeriod"/>
            </a:pPr>
            <a:r>
              <a:rPr lang="en-US" sz="2000" i="1" dirty="0" smtClean="0"/>
              <a:t>Streptococci</a:t>
            </a:r>
          </a:p>
          <a:p>
            <a:pPr marL="971550" lvl="1" indent="-514350" algn="just">
              <a:buAutoNum type="romanLcPeriod"/>
            </a:pPr>
            <a:r>
              <a:rPr lang="en-US" sz="2000" i="1" dirty="0" smtClean="0"/>
              <a:t>Klebsiella </a:t>
            </a:r>
          </a:p>
          <a:p>
            <a:pPr marL="971550" lvl="1" indent="-514350" algn="just">
              <a:buAutoNum type="romanLcPeriod"/>
            </a:pPr>
            <a:r>
              <a:rPr lang="en-US" sz="2000" i="1" dirty="0" smtClean="0"/>
              <a:t>Proteus</a:t>
            </a:r>
          </a:p>
        </p:txBody>
      </p:sp>
      <p:pic>
        <p:nvPicPr>
          <p:cNvPr id="3074" name="Picture 2" descr="Image result for cholesteato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524000"/>
            <a:ext cx="2743200" cy="26549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543111" y="6172200"/>
            <a:ext cx="2120260" cy="369332"/>
          </a:xfrm>
          <a:prstGeom prst="rect">
            <a:avLst/>
          </a:prstGeom>
        </p:spPr>
        <p:txBody>
          <a:bodyPr wrap="none">
            <a:spAutoFit/>
          </a:bodyPr>
          <a:lstStyle/>
          <a:p>
            <a:r>
              <a:rPr lang="en-US" b="1" i="1" dirty="0" smtClean="0"/>
              <a:t>Figs: </a:t>
            </a:r>
            <a:r>
              <a:rPr lang="en-US" b="1" i="1" dirty="0" err="1"/>
              <a:t>C</a:t>
            </a:r>
            <a:r>
              <a:rPr lang="en-US" b="1" i="1" dirty="0" err="1" smtClean="0"/>
              <a:t>holesteatoma</a:t>
            </a:r>
            <a:endParaRPr lang="en-US" b="1" dirty="0"/>
          </a:p>
        </p:txBody>
      </p:sp>
      <p:pic>
        <p:nvPicPr>
          <p:cNvPr id="3076" name="Picture 4" descr="Image result for cholesteato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267200"/>
            <a:ext cx="40386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636" y="15240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
        <p:nvSpPr>
          <p:cNvPr id="3" name="TextBox 2"/>
          <p:cNvSpPr txBox="1"/>
          <p:nvPr/>
        </p:nvSpPr>
        <p:spPr>
          <a:xfrm>
            <a:off x="0" y="1066800"/>
            <a:ext cx="9144000" cy="4401205"/>
          </a:xfrm>
          <a:prstGeom prst="rect">
            <a:avLst/>
          </a:prstGeom>
          <a:noFill/>
        </p:spPr>
        <p:txBody>
          <a:bodyPr wrap="square" rtlCol="0">
            <a:spAutoFit/>
          </a:bodyPr>
          <a:lstStyle/>
          <a:p>
            <a:pPr algn="just"/>
            <a:r>
              <a:rPr lang="en-US" sz="2000" b="1" dirty="0" smtClean="0"/>
              <a:t>Route of infection:</a:t>
            </a:r>
          </a:p>
          <a:p>
            <a:pPr marL="914400" lvl="1" indent="-457200" algn="just">
              <a:buAutoNum type="arabicPeriod"/>
            </a:pPr>
            <a:r>
              <a:rPr lang="en-US" sz="2000" dirty="0" smtClean="0"/>
              <a:t>Eustachian tube</a:t>
            </a:r>
          </a:p>
          <a:p>
            <a:pPr marL="1371600" lvl="2" indent="-457200" algn="just">
              <a:buFont typeface="Arial" pitchFamily="34" charset="0"/>
              <a:buChar char="•"/>
            </a:pPr>
            <a:r>
              <a:rPr lang="en-US" sz="2000" dirty="0" smtClean="0"/>
              <a:t>Infection from nose, nasopharynx and oropharynx (URTI)</a:t>
            </a:r>
          </a:p>
          <a:p>
            <a:pPr marL="1371600" lvl="2" indent="-457200" algn="just">
              <a:buFont typeface="Arial" pitchFamily="34" charset="0"/>
              <a:buChar char="•"/>
            </a:pPr>
            <a:r>
              <a:rPr lang="en-US" sz="2000" dirty="0" smtClean="0"/>
              <a:t>Infected mucus after nose blowing</a:t>
            </a:r>
          </a:p>
          <a:p>
            <a:pPr marL="1371600" lvl="2" indent="-457200" algn="just">
              <a:buFont typeface="Arial" pitchFamily="34" charset="0"/>
              <a:buChar char="•"/>
            </a:pPr>
            <a:r>
              <a:rPr lang="en-US" sz="2000" dirty="0" smtClean="0"/>
              <a:t>Occasionally regurgitated milk or vomits in infants can reach the middle ear cavity through ET</a:t>
            </a:r>
          </a:p>
          <a:p>
            <a:pPr marL="1371600" lvl="2" indent="-457200" algn="just">
              <a:buFont typeface="Arial" pitchFamily="34" charset="0"/>
              <a:buChar char="•"/>
            </a:pPr>
            <a:endParaRPr lang="en-US" sz="2000" dirty="0" smtClean="0"/>
          </a:p>
          <a:p>
            <a:pPr marL="914400" lvl="1" indent="-457200" algn="just">
              <a:buFont typeface="+mj-lt"/>
              <a:buAutoNum type="arabicPeriod"/>
            </a:pPr>
            <a:r>
              <a:rPr lang="en-US" sz="2000" dirty="0" smtClean="0"/>
              <a:t>Perforated tympanic membrane</a:t>
            </a:r>
          </a:p>
          <a:p>
            <a:pPr marL="1371600" lvl="2" indent="-457200" algn="just">
              <a:buFont typeface="Arial" pitchFamily="34" charset="0"/>
              <a:buChar char="•"/>
            </a:pPr>
            <a:r>
              <a:rPr lang="en-US" sz="2000" dirty="0" smtClean="0"/>
              <a:t>Infection can reach the middle ear cavity through an existing perforation in TM when water enters the ear cavity while bathing, putting oil or cleaning the ear with cotton buds or matchsticks.</a:t>
            </a:r>
          </a:p>
          <a:p>
            <a:pPr marL="1371600" lvl="2" indent="-457200" algn="just">
              <a:buFont typeface="Arial" pitchFamily="34" charset="0"/>
              <a:buChar char="•"/>
            </a:pPr>
            <a:endParaRPr lang="en-US" sz="2000" dirty="0" smtClean="0"/>
          </a:p>
          <a:p>
            <a:pPr marL="914400" lvl="1" indent="-457200" algn="just">
              <a:buFont typeface="+mj-lt"/>
              <a:buAutoNum type="arabicPeriod"/>
            </a:pPr>
            <a:r>
              <a:rPr lang="en-US" sz="2000" dirty="0" smtClean="0"/>
              <a:t>Blood borne</a:t>
            </a:r>
          </a:p>
          <a:p>
            <a:pPr marL="1371600" lvl="2" indent="-457200" algn="just">
              <a:buFont typeface="Arial" pitchFamily="34" charset="0"/>
              <a:buChar char="•"/>
            </a:pPr>
            <a:r>
              <a:rPr lang="en-US" sz="2000" dirty="0" smtClean="0"/>
              <a:t>Influenza and exanthematous fever</a:t>
            </a:r>
          </a:p>
        </p:txBody>
      </p:sp>
    </p:spTree>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636" y="15240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
        <p:nvSpPr>
          <p:cNvPr id="3" name="TextBox 2"/>
          <p:cNvSpPr txBox="1"/>
          <p:nvPr/>
        </p:nvSpPr>
        <p:spPr>
          <a:xfrm>
            <a:off x="0" y="1066800"/>
            <a:ext cx="9144000" cy="3785652"/>
          </a:xfrm>
          <a:prstGeom prst="rect">
            <a:avLst/>
          </a:prstGeom>
          <a:noFill/>
        </p:spPr>
        <p:txBody>
          <a:bodyPr wrap="square" rtlCol="0">
            <a:spAutoFit/>
          </a:bodyPr>
          <a:lstStyle/>
          <a:p>
            <a:pPr algn="just"/>
            <a:r>
              <a:rPr lang="en-US" sz="2000" b="1" dirty="0" smtClean="0"/>
              <a:t>Clinical features:</a:t>
            </a:r>
          </a:p>
          <a:p>
            <a:pPr marL="971550" lvl="1" indent="-514350" algn="just">
              <a:buAutoNum type="romanLcPeriod"/>
            </a:pPr>
            <a:r>
              <a:rPr lang="en-US" sz="2000" dirty="0" smtClean="0"/>
              <a:t>Recurrent ear discharge</a:t>
            </a:r>
          </a:p>
          <a:p>
            <a:pPr marL="971550" lvl="1" indent="-514350" algn="just">
              <a:buAutoNum type="romanLcPeriod"/>
            </a:pPr>
            <a:r>
              <a:rPr lang="en-US" sz="2000" dirty="0" smtClean="0"/>
              <a:t>Hearing loss due to impair mobility of TM and ossicular chain</a:t>
            </a:r>
          </a:p>
          <a:p>
            <a:pPr marL="971550" lvl="1" indent="-514350" algn="just">
              <a:buAutoNum type="romanLcPeriod"/>
            </a:pPr>
            <a:r>
              <a:rPr lang="en-US" sz="2000" dirty="0" smtClean="0"/>
              <a:t>Perforated TM</a:t>
            </a:r>
          </a:p>
          <a:p>
            <a:pPr marL="971550" lvl="1" indent="-514350" algn="just">
              <a:buAutoNum type="romanLcPeriod"/>
            </a:pPr>
            <a:r>
              <a:rPr lang="en-US" sz="2000" dirty="0" smtClean="0"/>
              <a:t>Edematous or congested middle ear mucosa</a:t>
            </a:r>
          </a:p>
          <a:p>
            <a:pPr marL="971550" lvl="1" indent="-514350" algn="just">
              <a:buAutoNum type="romanLcPeriod"/>
            </a:pPr>
            <a:r>
              <a:rPr lang="en-US" sz="2000" dirty="0" smtClean="0"/>
              <a:t>Ossicles – intact/discontinuity</a:t>
            </a:r>
          </a:p>
          <a:p>
            <a:pPr marL="971550" lvl="1" indent="-514350" algn="just">
              <a:buAutoNum type="romanLcPeriod"/>
            </a:pPr>
            <a:r>
              <a:rPr lang="en-US" sz="2000" dirty="0" smtClean="0"/>
              <a:t>Pain with fever</a:t>
            </a:r>
          </a:p>
          <a:p>
            <a:pPr marL="514350" indent="-514350" algn="just">
              <a:buAutoNum type="romanLcPeriod"/>
            </a:pPr>
            <a:endParaRPr lang="en-US" sz="2000" dirty="0" smtClean="0"/>
          </a:p>
          <a:p>
            <a:pPr marL="514350" indent="-514350" algn="just"/>
            <a:r>
              <a:rPr lang="en-US" sz="2000" b="1" dirty="0" smtClean="0"/>
              <a:t>Investigation:</a:t>
            </a:r>
          </a:p>
          <a:p>
            <a:pPr marL="971550" lvl="1" indent="-514350" algn="just">
              <a:buAutoNum type="romanLcPeriod"/>
            </a:pPr>
            <a:r>
              <a:rPr lang="en-US" sz="2000" dirty="0" smtClean="0"/>
              <a:t>Audiogram</a:t>
            </a:r>
          </a:p>
          <a:p>
            <a:pPr marL="971550" lvl="1" indent="-514350" algn="just">
              <a:buAutoNum type="romanLcPeriod"/>
            </a:pPr>
            <a:r>
              <a:rPr lang="en-US" sz="2000" dirty="0" smtClean="0"/>
              <a:t>X-ray of mastoids</a:t>
            </a:r>
          </a:p>
          <a:p>
            <a:pPr marL="971550" lvl="1" indent="-514350" algn="just">
              <a:buAutoNum type="romanLcPeriod"/>
            </a:pPr>
            <a:r>
              <a:rPr lang="en-US" sz="2000" dirty="0" smtClean="0"/>
              <a:t>Pus culture and sensitivity</a:t>
            </a:r>
          </a:p>
        </p:txBody>
      </p:sp>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29580"/>
            <a:ext cx="9144000"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6000" b="1" dirty="0" smtClean="0"/>
              <a:t>Eye</a:t>
            </a:r>
            <a:endParaRPr lang="en-US" sz="6000" b="1" dirty="0"/>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152400"/>
            <a:ext cx="697114"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800" b="1" dirty="0" smtClean="0"/>
              <a:t>Eye</a:t>
            </a:r>
            <a:endParaRPr lang="en-US" sz="2800" b="1" dirty="0"/>
          </a:p>
        </p:txBody>
      </p:sp>
      <p:sp>
        <p:nvSpPr>
          <p:cNvPr id="3" name="Rectangle 2"/>
          <p:cNvSpPr/>
          <p:nvPr/>
        </p:nvSpPr>
        <p:spPr>
          <a:xfrm>
            <a:off x="0" y="914400"/>
            <a:ext cx="9144000" cy="2554545"/>
          </a:xfrm>
          <a:prstGeom prst="rect">
            <a:avLst/>
          </a:prstGeom>
        </p:spPr>
        <p:txBody>
          <a:bodyPr wrap="square">
            <a:spAutoFit/>
          </a:bodyPr>
          <a:lstStyle/>
          <a:p>
            <a:pPr marL="457200" indent="-457200" algn="just">
              <a:buFont typeface="Arial" pitchFamily="34" charset="0"/>
              <a:buChar char="•"/>
            </a:pPr>
            <a:r>
              <a:rPr lang="en-US" sz="2000" dirty="0" smtClean="0"/>
              <a:t>The eye is the organ of the sense of sight situated in the orbital cavity and it is supplied by the </a:t>
            </a:r>
            <a:r>
              <a:rPr lang="en-US" sz="2000" i="1" dirty="0" smtClean="0"/>
              <a:t>optic nerve</a:t>
            </a:r>
            <a:r>
              <a:rPr lang="en-US" sz="2000" dirty="0" smtClean="0"/>
              <a:t> (2</a:t>
            </a:r>
            <a:r>
              <a:rPr lang="en-US" sz="2000" baseline="30000" dirty="0" smtClean="0"/>
              <a:t>nd</a:t>
            </a:r>
            <a:r>
              <a:rPr lang="en-US" sz="2000" dirty="0" smtClean="0"/>
              <a:t> cranial nerve).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almost spherical in shape and is about 2.5 cm in diameter.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space between the eye and the orbital cavity is occupied by adipose tissue.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bony walls of the orbit and the fat help to protect the eye from injury.</a:t>
            </a:r>
            <a:endParaRPr lang="en-US" sz="2000" dirty="0"/>
          </a:p>
        </p:txBody>
      </p:sp>
      <p:sp>
        <p:nvSpPr>
          <p:cNvPr id="4" name="Rectangle 3"/>
          <p:cNvSpPr/>
          <p:nvPr/>
        </p:nvSpPr>
        <p:spPr>
          <a:xfrm>
            <a:off x="0" y="3770055"/>
            <a:ext cx="9144000" cy="2554545"/>
          </a:xfrm>
          <a:prstGeom prst="rect">
            <a:avLst/>
          </a:prstGeom>
        </p:spPr>
        <p:txBody>
          <a:bodyPr wrap="square">
            <a:spAutoFit/>
          </a:bodyPr>
          <a:lstStyle/>
          <a:p>
            <a:r>
              <a:rPr lang="en-US" sz="2000" b="1" u="sng" dirty="0" smtClean="0"/>
              <a:t>Structure:</a:t>
            </a:r>
          </a:p>
          <a:p>
            <a:r>
              <a:rPr lang="en-US" sz="2000" dirty="0" smtClean="0"/>
              <a:t>There are three layers of tissue in the walls of the eye.</a:t>
            </a:r>
          </a:p>
          <a:p>
            <a:r>
              <a:rPr lang="en-US" sz="2000" dirty="0" smtClean="0"/>
              <a:t>They are:</a:t>
            </a:r>
          </a:p>
          <a:p>
            <a:pPr lvl="2"/>
            <a:r>
              <a:rPr lang="en-US" sz="2000" dirty="0" smtClean="0"/>
              <a:t>• the outer fibrous layer: sclera and cornea</a:t>
            </a:r>
          </a:p>
          <a:p>
            <a:pPr lvl="2"/>
            <a:r>
              <a:rPr lang="en-US" sz="2000" dirty="0" smtClean="0"/>
              <a:t>• the middle vascular layer or </a:t>
            </a:r>
            <a:r>
              <a:rPr lang="en-US" sz="2000" b="1" dirty="0" smtClean="0"/>
              <a:t>uveal tract</a:t>
            </a:r>
            <a:r>
              <a:rPr lang="en-US" sz="2000" dirty="0" smtClean="0"/>
              <a:t>: choroid, ciliary body and iris</a:t>
            </a:r>
          </a:p>
          <a:p>
            <a:pPr lvl="2"/>
            <a:r>
              <a:rPr lang="en-US" sz="2000" dirty="0" smtClean="0"/>
              <a:t>• the inner nervous tissue layer: retina.</a:t>
            </a:r>
          </a:p>
          <a:p>
            <a:pPr lvl="2"/>
            <a:endParaRPr lang="en-US" sz="2000" dirty="0" smtClean="0"/>
          </a:p>
          <a:p>
            <a:r>
              <a:rPr lang="en-US" sz="2000" dirty="0" smtClean="0"/>
              <a:t>Structures inside the eyeball are the lens, aqueous fluid and vitreous body.</a:t>
            </a:r>
            <a:endParaRPr lang="en-US" sz="2000" dirty="0"/>
          </a:p>
        </p:txBody>
      </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152400"/>
            <a:ext cx="697114"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800" b="1" dirty="0" smtClean="0"/>
              <a:t>Eye</a:t>
            </a:r>
            <a:endParaRPr lang="en-US" sz="2800" b="1" dirty="0"/>
          </a:p>
        </p:txBody>
      </p:sp>
      <p:pic>
        <p:nvPicPr>
          <p:cNvPr id="1026" name="Picture 2"/>
          <p:cNvPicPr>
            <a:picLocks noChangeAspect="1" noChangeArrowheads="1"/>
          </p:cNvPicPr>
          <p:nvPr/>
        </p:nvPicPr>
        <p:blipFill>
          <a:blip r:embed="rId2"/>
          <a:srcRect/>
          <a:stretch>
            <a:fillRect/>
          </a:stretch>
        </p:blipFill>
        <p:spPr bwMode="auto">
          <a:xfrm>
            <a:off x="0" y="990600"/>
            <a:ext cx="9144000" cy="4367212"/>
          </a:xfrm>
          <a:prstGeom prst="rect">
            <a:avLst/>
          </a:prstGeom>
          <a:noFill/>
          <a:ln w="9525">
            <a:noFill/>
            <a:miter lim="800000"/>
            <a:headEnd/>
            <a:tailEnd/>
          </a:ln>
          <a:effectLst/>
        </p:spPr>
      </p:pic>
      <p:sp>
        <p:nvSpPr>
          <p:cNvPr id="4" name="TextBox 3"/>
          <p:cNvSpPr txBox="1"/>
          <p:nvPr/>
        </p:nvSpPr>
        <p:spPr>
          <a:xfrm>
            <a:off x="3352800" y="5955268"/>
            <a:ext cx="2286332" cy="369332"/>
          </a:xfrm>
          <a:prstGeom prst="rect">
            <a:avLst/>
          </a:prstGeom>
          <a:noFill/>
        </p:spPr>
        <p:txBody>
          <a:bodyPr wrap="none" rtlCol="0">
            <a:spAutoFit/>
          </a:bodyPr>
          <a:lstStyle/>
          <a:p>
            <a:r>
              <a:rPr lang="en-US" b="1" dirty="0" smtClean="0"/>
              <a:t>Fig: Section of the eye</a:t>
            </a:r>
            <a:endParaRPr lang="en-US" b="1" dirty="0"/>
          </a:p>
        </p:txBody>
      </p:sp>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 of the anatomy of the 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19125"/>
            <a:ext cx="7924800" cy="6238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15000" y="6019800"/>
            <a:ext cx="2618024" cy="646331"/>
          </a:xfrm>
          <a:prstGeom prst="rect">
            <a:avLst/>
          </a:prstGeom>
          <a:solidFill>
            <a:schemeClr val="bg1"/>
          </a:solidFill>
        </p:spPr>
        <p:txBody>
          <a:bodyPr wrap="none" rtlCol="0">
            <a:spAutoFit/>
          </a:bodyPr>
          <a:lstStyle/>
          <a:p>
            <a:r>
              <a:rPr lang="en-US" dirty="0" smtClean="0"/>
              <a:t>                                              </a:t>
            </a:r>
          </a:p>
          <a:p>
            <a:endParaRPr lang="en-US" dirty="0"/>
          </a:p>
        </p:txBody>
      </p:sp>
      <p:sp>
        <p:nvSpPr>
          <p:cNvPr id="4" name="TextBox 3"/>
          <p:cNvSpPr txBox="1"/>
          <p:nvPr/>
        </p:nvSpPr>
        <p:spPr>
          <a:xfrm>
            <a:off x="3962400" y="152400"/>
            <a:ext cx="697114"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800" b="1" dirty="0" smtClean="0"/>
              <a:t>Eye</a:t>
            </a:r>
            <a:endParaRPr lang="en-US" sz="2800" b="1" dirty="0"/>
          </a:p>
        </p:txBody>
      </p:sp>
      <p:cxnSp>
        <p:nvCxnSpPr>
          <p:cNvPr id="5" name="Straight Connector 4"/>
          <p:cNvCxnSpPr/>
          <p:nvPr/>
        </p:nvCxnSpPr>
        <p:spPr>
          <a:xfrm>
            <a:off x="3048000" y="1371600"/>
            <a:ext cx="289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1808"/>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
        <p:nvSpPr>
          <p:cNvPr id="3" name="Rectangle 2"/>
          <p:cNvSpPr/>
          <p:nvPr/>
        </p:nvSpPr>
        <p:spPr>
          <a:xfrm>
            <a:off x="0" y="914400"/>
            <a:ext cx="9144000" cy="2246769"/>
          </a:xfrm>
          <a:prstGeom prst="rect">
            <a:avLst/>
          </a:prstGeom>
        </p:spPr>
        <p:txBody>
          <a:bodyPr wrap="square">
            <a:spAutoFit/>
          </a:bodyPr>
          <a:lstStyle/>
          <a:p>
            <a:pPr marL="457200" indent="-457200" algn="just">
              <a:buFont typeface="Arial" pitchFamily="34" charset="0"/>
              <a:buChar char="•"/>
            </a:pPr>
            <a:r>
              <a:rPr lang="en-US" sz="2000" dirty="0" smtClean="0"/>
              <a:t>Inflammatory conditions of the eye are designated according to the tissue affected.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t>
            </a:r>
            <a:r>
              <a:rPr lang="en-US" sz="2000" b="1" dirty="0" err="1" smtClean="0">
                <a:solidFill>
                  <a:srgbClr val="7030A0"/>
                </a:solidFill>
              </a:rPr>
              <a:t>Uveitis</a:t>
            </a:r>
            <a:r>
              <a:rPr lang="en-US" sz="2000" dirty="0" smtClean="0"/>
              <a:t>’ is the commonly used term for the ocular inflammation of the uveal tract which is the most vascular tissue of the eye.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However, specific designation is used for the type of tissue of eye inflamed.</a:t>
            </a:r>
            <a:endParaRPr lang="en-US" sz="2000" dirty="0"/>
          </a:p>
        </p:txBody>
      </p:sp>
      <p:sp>
        <p:nvSpPr>
          <p:cNvPr id="4" name="Rectangle 3"/>
          <p:cNvSpPr/>
          <p:nvPr/>
        </p:nvSpPr>
        <p:spPr>
          <a:xfrm>
            <a:off x="0" y="3380125"/>
            <a:ext cx="9144000" cy="3477875"/>
          </a:xfrm>
          <a:prstGeom prst="rect">
            <a:avLst/>
          </a:prstGeom>
        </p:spPr>
        <p:txBody>
          <a:bodyPr wrap="square">
            <a:spAutoFit/>
          </a:bodyPr>
          <a:lstStyle/>
          <a:p>
            <a:pPr algn="just"/>
            <a:r>
              <a:rPr lang="en-US" sz="2000" b="1" u="sng" dirty="0" smtClean="0"/>
              <a:t>Stye (hordeolum)</a:t>
            </a:r>
            <a:r>
              <a:rPr lang="en-US" sz="2000" b="1" dirty="0" smtClean="0"/>
              <a:t>:</a:t>
            </a:r>
          </a:p>
          <a:p>
            <a:pPr marL="457200" indent="-457200" algn="just">
              <a:buFont typeface="Arial" pitchFamily="34" charset="0"/>
              <a:buChar char="•"/>
            </a:pPr>
            <a:r>
              <a:rPr lang="en-US" sz="2000" dirty="0" smtClean="0"/>
              <a:t>This is an acute and painful bacterial </a:t>
            </a:r>
            <a:r>
              <a:rPr lang="en-US" sz="2000" b="1" dirty="0" smtClean="0">
                <a:solidFill>
                  <a:srgbClr val="7030A0"/>
                </a:solidFill>
              </a:rPr>
              <a:t>infection of sebaceous or tarsal glands (</a:t>
            </a:r>
            <a:r>
              <a:rPr lang="en-US" sz="2000" dirty="0" err="1"/>
              <a:t>Meibomian</a:t>
            </a:r>
            <a:r>
              <a:rPr lang="en-US" sz="2000" dirty="0"/>
              <a:t> </a:t>
            </a:r>
            <a:r>
              <a:rPr lang="en-US" sz="2000" dirty="0" smtClean="0"/>
              <a:t>glands) of the eyelid margin.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This presents as a painful small red lump at the lid margin. It is an acute suppurative inflammation of sebaceous gland.</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Infection of tarsal glands may block their ducts, leading to cyst formation </a:t>
            </a:r>
            <a:r>
              <a:rPr lang="en-US" sz="2000" i="1" dirty="0" smtClean="0"/>
              <a:t>(</a:t>
            </a:r>
            <a:r>
              <a:rPr lang="en-US" sz="2000" b="1" i="1" dirty="0" err="1" smtClean="0">
                <a:solidFill>
                  <a:srgbClr val="0070C0"/>
                </a:solidFill>
              </a:rPr>
              <a:t>chalazion</a:t>
            </a:r>
            <a:r>
              <a:rPr lang="en-US" sz="2000" i="1" dirty="0" smtClean="0"/>
              <a:t>) </a:t>
            </a:r>
            <a:r>
              <a:rPr lang="en-US" sz="2000" dirty="0" smtClean="0"/>
              <a:t>which may damage</a:t>
            </a:r>
            <a:r>
              <a:rPr lang="en-US" sz="2000" i="1" dirty="0" smtClean="0"/>
              <a:t> </a:t>
            </a:r>
            <a:r>
              <a:rPr lang="en-US" sz="2000" dirty="0" smtClean="0"/>
              <a:t>the cornea.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most common infecting organism is </a:t>
            </a:r>
            <a:r>
              <a:rPr lang="en-US" sz="2000" i="1" dirty="0" smtClean="0"/>
              <a:t>Staphylococcus aureus.</a:t>
            </a:r>
            <a:endParaRPr lang="en-US" sz="2000" dirty="0"/>
          </a:p>
        </p:txBody>
      </p:sp>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3170099"/>
          </a:xfrm>
          <a:prstGeom prst="rect">
            <a:avLst/>
          </a:prstGeom>
        </p:spPr>
        <p:txBody>
          <a:bodyPr wrap="square">
            <a:spAutoFit/>
          </a:bodyPr>
          <a:lstStyle/>
          <a:p>
            <a:pPr algn="just"/>
            <a:r>
              <a:rPr lang="en-US" sz="2000" b="1" u="sng" dirty="0" smtClean="0"/>
              <a:t>Endophthalmitis</a:t>
            </a:r>
            <a:r>
              <a:rPr lang="en-US" sz="2000" b="1" dirty="0" smtClean="0"/>
              <a:t>:</a:t>
            </a:r>
          </a:p>
          <a:p>
            <a:pPr marL="457200" indent="-457200" algn="just">
              <a:buFont typeface="Arial" pitchFamily="34" charset="0"/>
              <a:buChar char="•"/>
            </a:pPr>
            <a:r>
              <a:rPr lang="en-US" sz="2000" dirty="0" smtClean="0"/>
              <a:t>It</a:t>
            </a:r>
            <a:r>
              <a:rPr lang="en-US" sz="2000" b="1" dirty="0" smtClean="0"/>
              <a:t> </a:t>
            </a:r>
            <a:r>
              <a:rPr lang="en-US" sz="2000" dirty="0" smtClean="0"/>
              <a:t>is an </a:t>
            </a:r>
            <a:r>
              <a:rPr lang="en-US" sz="2000" dirty="0" smtClean="0">
                <a:solidFill>
                  <a:srgbClr val="7030A0"/>
                </a:solidFill>
              </a:rPr>
              <a:t>acute suppurative intraocular inflammation </a:t>
            </a:r>
            <a:r>
              <a:rPr lang="en-US" sz="2000" dirty="0" smtClean="0"/>
              <a:t>which may be of exogenous or endogenous origin.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exogenous agents may be bacteria, viruses or fungi introduced into the eye during an accidental or surgical perforating wound.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endogenous agents include opportunistic infections which may cause endophthalmitis via haematogenous route e.g. candidiasis, toxoplasmosis, nocardiosis, aspergillosis and cryptococcosis.</a:t>
            </a:r>
            <a:endParaRPr lang="en-US" sz="2000" dirty="0"/>
          </a:p>
        </p:txBody>
      </p:sp>
      <p:sp>
        <p:nvSpPr>
          <p:cNvPr id="3" name="TextBox 2"/>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2308324"/>
          </a:xfrm>
          <a:prstGeom prst="rect">
            <a:avLst/>
          </a:prstGeom>
        </p:spPr>
        <p:txBody>
          <a:bodyPr wrap="square">
            <a:spAutoFit/>
          </a:bodyPr>
          <a:lstStyle/>
          <a:p>
            <a:pPr algn="just"/>
            <a:r>
              <a:rPr lang="en-US" sz="2400" b="1" u="sng" dirty="0" smtClean="0"/>
              <a:t>Conjunctivitis:</a:t>
            </a:r>
          </a:p>
          <a:p>
            <a:pPr algn="just"/>
            <a:r>
              <a:rPr lang="en-US" sz="2000" dirty="0" smtClean="0"/>
              <a:t>Inflammation of the conjunctiva may be caused by irritants, such as smoke, dust, wind, cold or dry air, microbes or antigens. Corneal ulceration is a rare complication.</a:t>
            </a:r>
          </a:p>
          <a:p>
            <a:pPr algn="just"/>
            <a:endParaRPr lang="en-US" sz="2000" b="1" u="sng" dirty="0" smtClean="0"/>
          </a:p>
          <a:p>
            <a:pPr algn="just"/>
            <a:r>
              <a:rPr lang="en-US" sz="2000" b="1" u="sng" dirty="0" smtClean="0"/>
              <a:t>Microbial infection:</a:t>
            </a:r>
          </a:p>
          <a:p>
            <a:pPr algn="just"/>
            <a:r>
              <a:rPr lang="en-US" sz="2000" dirty="0" smtClean="0"/>
              <a:t>In adults this is usually caused by strains of </a:t>
            </a:r>
            <a:r>
              <a:rPr lang="en-US" sz="2000" i="1" dirty="0" smtClean="0"/>
              <a:t>Staphylococci, Streptococci, Pneumococci </a:t>
            </a:r>
            <a:r>
              <a:rPr lang="en-US" sz="2000" dirty="0" smtClean="0"/>
              <a:t>and</a:t>
            </a:r>
            <a:r>
              <a:rPr lang="en-US" sz="2000" i="1" dirty="0" smtClean="0"/>
              <a:t> Haemophilus.</a:t>
            </a:r>
          </a:p>
        </p:txBody>
      </p:sp>
      <p:sp>
        <p:nvSpPr>
          <p:cNvPr id="3" name="TextBox 2"/>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pic>
        <p:nvPicPr>
          <p:cNvPr id="4" name="Picture 3"/>
          <p:cNvPicPr>
            <a:picLocks noChangeAspect="1" noChangeArrowheads="1"/>
          </p:cNvPicPr>
          <p:nvPr/>
        </p:nvPicPr>
        <p:blipFill>
          <a:blip r:embed="rId2"/>
          <a:srcRect/>
          <a:stretch>
            <a:fillRect/>
          </a:stretch>
        </p:blipFill>
        <p:spPr bwMode="auto">
          <a:xfrm>
            <a:off x="3276600" y="3048000"/>
            <a:ext cx="3810000" cy="3537857"/>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1"/>
            <a:ext cx="9144000" cy="3170099"/>
          </a:xfrm>
          <a:prstGeom prst="rect">
            <a:avLst/>
          </a:prstGeom>
        </p:spPr>
        <p:txBody>
          <a:bodyPr wrap="square">
            <a:spAutoFit/>
          </a:bodyPr>
          <a:lstStyle/>
          <a:p>
            <a:pPr marL="457200" indent="-457200" algn="just">
              <a:buFont typeface="Wingdings" pitchFamily="2" charset="2"/>
              <a:buChar char="Ø"/>
            </a:pPr>
            <a:r>
              <a:rPr lang="en-US" sz="2000" dirty="0" smtClean="0"/>
              <a:t>The </a:t>
            </a:r>
            <a:r>
              <a:rPr lang="en-US" sz="2000" b="1" dirty="0" smtClean="0">
                <a:solidFill>
                  <a:srgbClr val="7030A0"/>
                </a:solidFill>
              </a:rPr>
              <a:t>special senses </a:t>
            </a:r>
            <a:r>
              <a:rPr lang="en-US" sz="2000" dirty="0" smtClean="0"/>
              <a:t>of hearing, sight, smell and taste all have specialised sensory receptors (nerve endings) outside the brain.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These are found in the ears, eyes, nose and mouth.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 ear is also involved in the maintenance of balance.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In the brain the incoming nerve impulses undergo </a:t>
            </a:r>
            <a:r>
              <a:rPr lang="en-US" sz="2000" dirty="0" smtClean="0">
                <a:solidFill>
                  <a:srgbClr val="7030A0"/>
                </a:solidFill>
              </a:rPr>
              <a:t>complex processes of integration and coordination </a:t>
            </a:r>
            <a:r>
              <a:rPr lang="en-US" sz="2000" dirty="0" smtClean="0"/>
              <a:t>that result in perception of sensory information and a variety of responses inside and outside the body.</a:t>
            </a:r>
            <a:endParaRPr lang="en-US" sz="2000" dirty="0"/>
          </a:p>
        </p:txBody>
      </p:sp>
      <p:sp>
        <p:nvSpPr>
          <p:cNvPr id="3" name="TextBox 2"/>
          <p:cNvSpPr txBox="1"/>
          <p:nvPr/>
        </p:nvSpPr>
        <p:spPr>
          <a:xfrm>
            <a:off x="3352800" y="152400"/>
            <a:ext cx="2126223" cy="52322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800" b="1" dirty="0" smtClean="0"/>
              <a:t>Introduction </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70312"/>
            <a:ext cx="9144000" cy="5632311"/>
          </a:xfrm>
          <a:prstGeom prst="rect">
            <a:avLst/>
          </a:prstGeom>
        </p:spPr>
        <p:txBody>
          <a:bodyPr wrap="square">
            <a:spAutoFit/>
          </a:bodyPr>
          <a:lstStyle/>
          <a:p>
            <a:pPr algn="just"/>
            <a:r>
              <a:rPr lang="en-US" sz="2000" b="1" u="sng" dirty="0" smtClean="0"/>
              <a:t>Neonatal conjunctivitis: </a:t>
            </a:r>
          </a:p>
          <a:p>
            <a:pPr algn="just"/>
            <a:r>
              <a:rPr lang="en-US" sz="2000" dirty="0" smtClean="0"/>
              <a:t>This occurs within 28 days of birth and is commonly caused by </a:t>
            </a:r>
            <a:r>
              <a:rPr lang="en-US" sz="2000" i="1" dirty="0" smtClean="0"/>
              <a:t>Neisseria gonorrhoea, Chlamydia trachomatis </a:t>
            </a:r>
            <a:r>
              <a:rPr lang="en-US" sz="2000" dirty="0" smtClean="0"/>
              <a:t>or Herpes Simplex Virus</a:t>
            </a:r>
            <a:r>
              <a:rPr lang="en-US" sz="2000" i="1" dirty="0" smtClean="0"/>
              <a:t>. </a:t>
            </a:r>
            <a:r>
              <a:rPr lang="en-US" sz="2000" dirty="0" smtClean="0"/>
              <a:t>It is usually acquired when microbes contaminate the baby's eyes during delivery. Infection may cause corneal ulceration.</a:t>
            </a:r>
          </a:p>
          <a:p>
            <a:pPr algn="just"/>
            <a:endParaRPr lang="en-US" sz="2000" b="1" dirty="0" smtClean="0"/>
          </a:p>
          <a:p>
            <a:pPr algn="just"/>
            <a:endParaRPr lang="en-US" sz="2000" b="1" dirty="0" smtClean="0"/>
          </a:p>
          <a:p>
            <a:pPr algn="just"/>
            <a:endParaRPr lang="en-US" sz="2000" b="1" dirty="0" smtClean="0"/>
          </a:p>
          <a:p>
            <a:pPr algn="just"/>
            <a:endParaRPr lang="en-US" sz="2000" b="1" dirty="0" smtClean="0"/>
          </a:p>
          <a:p>
            <a:pPr algn="just"/>
            <a:endParaRPr lang="en-US" sz="2000" b="1" dirty="0" smtClean="0"/>
          </a:p>
          <a:p>
            <a:pPr algn="just"/>
            <a:endParaRPr lang="en-US" sz="2000" b="1" dirty="0" smtClean="0"/>
          </a:p>
          <a:p>
            <a:pPr algn="just"/>
            <a:endParaRPr lang="en-US" sz="2000" b="1" dirty="0" smtClean="0"/>
          </a:p>
          <a:p>
            <a:pPr algn="just"/>
            <a:endParaRPr lang="en-US" sz="2000" b="1" dirty="0" smtClean="0"/>
          </a:p>
          <a:p>
            <a:pPr algn="just"/>
            <a:endParaRPr lang="en-US" sz="2000" b="1" dirty="0" smtClean="0"/>
          </a:p>
          <a:p>
            <a:pPr algn="just"/>
            <a:endParaRPr lang="en-US" sz="2000" b="1" u="sng" dirty="0" smtClean="0"/>
          </a:p>
          <a:p>
            <a:pPr algn="just"/>
            <a:r>
              <a:rPr lang="en-US" sz="2000" b="1" u="sng" dirty="0" smtClean="0"/>
              <a:t>Allergic conjunctivitis:</a:t>
            </a:r>
          </a:p>
          <a:p>
            <a:pPr algn="just"/>
            <a:r>
              <a:rPr lang="en-US" sz="2000" dirty="0" smtClean="0"/>
              <a:t>This may be a complication of hay fever i.e. allergic rhinitis or be caused by a wide variety of airborne antigens, e.g. dust, pollen, fungus spores, animal dander, cosmetics, hair sprays, soaps. The condition sometimes becomes chronic.</a:t>
            </a:r>
            <a:endParaRPr lang="en-US" sz="2000" dirty="0"/>
          </a:p>
        </p:txBody>
      </p:sp>
      <p:sp>
        <p:nvSpPr>
          <p:cNvPr id="3" name="TextBox 2"/>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pic>
        <p:nvPicPr>
          <p:cNvPr id="4" name="Picture 4" descr="T1_029"/>
          <p:cNvPicPr>
            <a:picLocks noChangeAspect="1" noChangeArrowheads="1"/>
          </p:cNvPicPr>
          <p:nvPr/>
        </p:nvPicPr>
        <p:blipFill>
          <a:blip r:embed="rId2"/>
          <a:srcRect l="5833" t="8455" r="2499" b="5984"/>
          <a:stretch>
            <a:fillRect/>
          </a:stretch>
        </p:blipFill>
        <p:spPr bwMode="auto">
          <a:xfrm>
            <a:off x="1066800" y="2478833"/>
            <a:ext cx="3276600" cy="2474167"/>
          </a:xfrm>
          <a:prstGeom prst="rect">
            <a:avLst/>
          </a:prstGeom>
          <a:noFill/>
          <a:ln w="9525">
            <a:noFill/>
            <a:miter lim="800000"/>
            <a:headEnd/>
            <a:tailEnd/>
          </a:ln>
        </p:spPr>
      </p:pic>
      <p:pic>
        <p:nvPicPr>
          <p:cNvPr id="5" name="Picture 5" descr="T1_018"/>
          <p:cNvPicPr>
            <a:picLocks noChangeAspect="1" noChangeArrowheads="1"/>
          </p:cNvPicPr>
          <p:nvPr/>
        </p:nvPicPr>
        <p:blipFill>
          <a:blip r:embed="rId3"/>
          <a:srcRect l="3572" t="6262" r="1785" b="5797"/>
          <a:stretch>
            <a:fillRect/>
          </a:stretch>
        </p:blipFill>
        <p:spPr bwMode="auto">
          <a:xfrm>
            <a:off x="5334000" y="2523565"/>
            <a:ext cx="3429000" cy="2353235"/>
          </a:xfrm>
          <a:prstGeom prst="rect">
            <a:avLst/>
          </a:prstGeom>
          <a:noFill/>
          <a:ln w="9525">
            <a:noFill/>
            <a:miter lim="800000"/>
            <a:headEnd/>
            <a:tailEnd/>
          </a:ln>
        </p:spPr>
      </p:pic>
      <p:sp>
        <p:nvSpPr>
          <p:cNvPr id="6" name="Text Box 6"/>
          <p:cNvSpPr txBox="1">
            <a:spLocks noChangeArrowheads="1"/>
          </p:cNvSpPr>
          <p:nvPr/>
        </p:nvSpPr>
        <p:spPr bwMode="auto">
          <a:xfrm>
            <a:off x="1085850" y="4891088"/>
            <a:ext cx="2952750" cy="366712"/>
          </a:xfrm>
          <a:prstGeom prst="rect">
            <a:avLst/>
          </a:prstGeom>
          <a:noFill/>
          <a:ln w="9525">
            <a:noFill/>
            <a:miter lim="800000"/>
            <a:headEnd/>
            <a:tailEnd/>
          </a:ln>
        </p:spPr>
        <p:txBody>
          <a:bodyPr wrap="none">
            <a:spAutoFit/>
          </a:bodyPr>
          <a:lstStyle/>
          <a:p>
            <a:r>
              <a:rPr lang="en-US" dirty="0"/>
              <a:t>       </a:t>
            </a:r>
            <a:r>
              <a:rPr lang="en-US" dirty="0" err="1"/>
              <a:t>Opthalmia</a:t>
            </a:r>
            <a:r>
              <a:rPr lang="en-US" dirty="0"/>
              <a:t> </a:t>
            </a:r>
            <a:r>
              <a:rPr lang="en-US" dirty="0" err="1"/>
              <a:t>neonatorum</a:t>
            </a:r>
            <a:endParaRPr lang="en-US" dirty="0"/>
          </a:p>
        </p:txBody>
      </p:sp>
      <p:sp>
        <p:nvSpPr>
          <p:cNvPr id="7" name="Rectangle 6"/>
          <p:cNvSpPr/>
          <p:nvPr/>
        </p:nvSpPr>
        <p:spPr>
          <a:xfrm>
            <a:off x="0" y="685800"/>
            <a:ext cx="9144000" cy="461665"/>
          </a:xfrm>
          <a:prstGeom prst="rect">
            <a:avLst/>
          </a:prstGeom>
        </p:spPr>
        <p:txBody>
          <a:bodyPr wrap="square">
            <a:spAutoFit/>
          </a:bodyPr>
          <a:lstStyle/>
          <a:p>
            <a:pPr algn="just"/>
            <a:r>
              <a:rPr lang="en-US" sz="2400" b="1" u="sng" dirty="0" smtClean="0"/>
              <a:t>Conjunctivitis:</a:t>
            </a:r>
          </a:p>
        </p:txBody>
      </p:sp>
    </p:spTree>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
        <p:nvSpPr>
          <p:cNvPr id="3" name="Rectangle 2"/>
          <p:cNvSpPr/>
          <p:nvPr/>
        </p:nvSpPr>
        <p:spPr>
          <a:xfrm>
            <a:off x="0" y="838200"/>
            <a:ext cx="9144000" cy="5693866"/>
          </a:xfrm>
          <a:prstGeom prst="rect">
            <a:avLst/>
          </a:prstGeom>
        </p:spPr>
        <p:txBody>
          <a:bodyPr wrap="square">
            <a:spAutoFit/>
          </a:bodyPr>
          <a:lstStyle/>
          <a:p>
            <a:pPr algn="just"/>
            <a:r>
              <a:rPr lang="en-US" sz="2000" b="1" u="sng" dirty="0" smtClean="0"/>
              <a:t>Keratitis</a:t>
            </a:r>
            <a:r>
              <a:rPr lang="en-US" sz="2000" b="1" dirty="0" smtClean="0"/>
              <a:t>: </a:t>
            </a:r>
          </a:p>
          <a:p>
            <a:pPr marL="457200" indent="-457200" algn="just">
              <a:buFont typeface="Arial" pitchFamily="34" charset="0"/>
              <a:buChar char="•"/>
            </a:pPr>
            <a:r>
              <a:rPr lang="en-US" sz="2000" dirty="0" smtClean="0"/>
              <a:t>Inflammation of the cornea in response to a variety of insults – viral, bacterial, chemical, radiation, or mechanical trauma.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Keratitis may be superficial or involve the deeper layers, the latter being generally more serious.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eye is usually red, painful and photophobic.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Risk factors: Contact lens, trauma.</a:t>
            </a:r>
          </a:p>
          <a:p>
            <a:pPr marL="457200" indent="-457200" algn="just">
              <a:buFont typeface="Arial" pitchFamily="34" charset="0"/>
              <a:buChar char="•"/>
            </a:pPr>
            <a:endParaRPr lang="en-US" sz="2000" dirty="0" smtClean="0"/>
          </a:p>
          <a:p>
            <a:r>
              <a:rPr lang="en-US" sz="2400" dirty="0" smtClean="0">
                <a:solidFill>
                  <a:srgbClr val="00B050"/>
                </a:solidFill>
              </a:rPr>
              <a:t>Causative agents:</a:t>
            </a:r>
          </a:p>
          <a:p>
            <a:pPr marL="914400" lvl="1" indent="-457200">
              <a:buFont typeface="Wingdings" pitchFamily="2" charset="2"/>
              <a:buChar char="v"/>
            </a:pPr>
            <a:r>
              <a:rPr lang="en-US" sz="2000" dirty="0" smtClean="0"/>
              <a:t>Bacteria: </a:t>
            </a:r>
            <a:r>
              <a:rPr lang="en-US" sz="2000" i="1" dirty="0" smtClean="0"/>
              <a:t>Pseudomonas aeruginosa,</a:t>
            </a:r>
          </a:p>
          <a:p>
            <a:pPr marL="914400" lvl="1" indent="-457200"/>
            <a:r>
              <a:rPr lang="en-US" sz="2000" i="1" dirty="0" smtClean="0"/>
              <a:t>		S. aureus,</a:t>
            </a:r>
            <a:r>
              <a:rPr lang="en-US" sz="2000" dirty="0" smtClean="0"/>
              <a:t> </a:t>
            </a:r>
            <a:r>
              <a:rPr lang="en-US" sz="2000" i="1" dirty="0" smtClean="0"/>
              <a:t>Streptococcus.</a:t>
            </a:r>
          </a:p>
          <a:p>
            <a:pPr marL="914400" lvl="1" indent="-457200">
              <a:buFont typeface="Wingdings" pitchFamily="2" charset="2"/>
              <a:buChar char="v"/>
            </a:pPr>
            <a:r>
              <a:rPr lang="en-US" sz="2000" dirty="0" smtClean="0"/>
              <a:t>Virus: </a:t>
            </a:r>
            <a:r>
              <a:rPr lang="en-US" sz="2000" i="1" dirty="0" smtClean="0"/>
              <a:t>Herpes simplex virus</a:t>
            </a:r>
            <a:r>
              <a:rPr lang="en-US" sz="2000" dirty="0" smtClean="0"/>
              <a:t>.</a:t>
            </a:r>
          </a:p>
          <a:p>
            <a:pPr marL="914400" lvl="1" indent="-457200">
              <a:buFont typeface="Wingdings" pitchFamily="2" charset="2"/>
              <a:buChar char="v"/>
            </a:pPr>
            <a:r>
              <a:rPr lang="en-US" sz="2000" dirty="0" smtClean="0"/>
              <a:t>Fungi: </a:t>
            </a:r>
            <a:r>
              <a:rPr lang="en-US" sz="2000" i="1" dirty="0" err="1" smtClean="0"/>
              <a:t>Aspergillus</a:t>
            </a:r>
            <a:r>
              <a:rPr lang="en-US" sz="2000" i="1" dirty="0" smtClean="0"/>
              <a:t>, </a:t>
            </a:r>
            <a:r>
              <a:rPr lang="en-US" sz="2000" i="1" dirty="0" err="1" smtClean="0"/>
              <a:t>Fusarium</a:t>
            </a:r>
            <a:endParaRPr lang="en-US" sz="2000" i="1" dirty="0" smtClean="0"/>
          </a:p>
          <a:p>
            <a:pPr marL="914400" lvl="1" indent="-457200">
              <a:buFont typeface="Wingdings" pitchFamily="2" charset="2"/>
              <a:buChar char="v"/>
            </a:pPr>
            <a:r>
              <a:rPr lang="en-US" sz="2000" dirty="0" smtClean="0"/>
              <a:t>Parasite : </a:t>
            </a:r>
            <a:r>
              <a:rPr lang="en-US" sz="2000" i="1" dirty="0" err="1" smtClean="0"/>
              <a:t>Acanthamoeba</a:t>
            </a:r>
            <a:r>
              <a:rPr lang="en-US" sz="2000" i="1" dirty="0" smtClean="0"/>
              <a:t> species</a:t>
            </a:r>
            <a:r>
              <a:rPr lang="en-US" sz="2000" dirty="0" smtClean="0"/>
              <a:t>.</a:t>
            </a:r>
          </a:p>
          <a:p>
            <a:pPr marL="457200" indent="-457200" algn="just">
              <a:buFont typeface="Arial" pitchFamily="34" charset="0"/>
              <a:buChar char="•"/>
            </a:pPr>
            <a:endParaRPr lang="en-US" sz="2000" dirty="0"/>
          </a:p>
        </p:txBody>
      </p:sp>
      <p:pic>
        <p:nvPicPr>
          <p:cNvPr id="4" name="Picture 5" descr="pink%20eye"/>
          <p:cNvPicPr>
            <a:picLocks noChangeAspect="1" noChangeArrowheads="1"/>
          </p:cNvPicPr>
          <p:nvPr/>
        </p:nvPicPr>
        <p:blipFill>
          <a:blip r:embed="rId2"/>
          <a:srcRect/>
          <a:stretch>
            <a:fillRect/>
          </a:stretch>
        </p:blipFill>
        <p:spPr bwMode="auto">
          <a:xfrm>
            <a:off x="6096000" y="2514600"/>
            <a:ext cx="2743200" cy="2057400"/>
          </a:xfrm>
          <a:prstGeom prst="rect">
            <a:avLst/>
          </a:prstGeom>
          <a:noFill/>
          <a:ln w="9525">
            <a:noFill/>
            <a:miter lim="800000"/>
            <a:headEnd/>
            <a:tailEnd/>
          </a:ln>
        </p:spPr>
      </p:pic>
      <p:pic>
        <p:nvPicPr>
          <p:cNvPr id="5" name="Picture 4"/>
          <p:cNvPicPr>
            <a:picLocks noChangeAspect="1" noChangeArrowheads="1"/>
          </p:cNvPicPr>
          <p:nvPr/>
        </p:nvPicPr>
        <p:blipFill>
          <a:blip r:embed="rId3"/>
          <a:srcRect/>
          <a:stretch>
            <a:fillRect/>
          </a:stretch>
        </p:blipFill>
        <p:spPr bwMode="auto">
          <a:xfrm>
            <a:off x="6477000" y="4648200"/>
            <a:ext cx="2057400" cy="2041525"/>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
        <p:nvSpPr>
          <p:cNvPr id="3" name="Rectangle 2"/>
          <p:cNvSpPr/>
          <p:nvPr/>
        </p:nvSpPr>
        <p:spPr>
          <a:xfrm>
            <a:off x="0" y="685800"/>
            <a:ext cx="9144000" cy="5078313"/>
          </a:xfrm>
          <a:prstGeom prst="rect">
            <a:avLst/>
          </a:prstGeom>
        </p:spPr>
        <p:txBody>
          <a:bodyPr wrap="square">
            <a:spAutoFit/>
          </a:bodyPr>
          <a:lstStyle/>
          <a:p>
            <a:pPr algn="just"/>
            <a:r>
              <a:rPr lang="en-US" sz="2400" b="1" u="sng" dirty="0" smtClean="0"/>
              <a:t>Cataract</a:t>
            </a:r>
            <a:r>
              <a:rPr lang="en-US" sz="2000" b="1" dirty="0" smtClean="0"/>
              <a:t>:</a:t>
            </a:r>
          </a:p>
          <a:p>
            <a:pPr marL="457200" indent="-457200" algn="just">
              <a:buFont typeface="Arial" pitchFamily="34" charset="0"/>
              <a:buChar char="•"/>
            </a:pPr>
            <a:r>
              <a:rPr lang="en-US" sz="2000" dirty="0" smtClean="0"/>
              <a:t>A term used to describe any </a:t>
            </a:r>
            <a:r>
              <a:rPr lang="en-US" sz="2000" b="1" dirty="0" smtClean="0">
                <a:solidFill>
                  <a:srgbClr val="7030A0"/>
                </a:solidFill>
              </a:rPr>
              <a:t>opacity in the lens </a:t>
            </a:r>
            <a:r>
              <a:rPr lang="en-US" sz="2000" dirty="0" smtClean="0"/>
              <a:t>of the eye, from the smallest spot to total opaqueness.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 </a:t>
            </a:r>
            <a:r>
              <a:rPr lang="en-US" sz="2000" b="1" i="1" dirty="0" smtClean="0"/>
              <a:t>age-related cataract </a:t>
            </a:r>
            <a:r>
              <a:rPr lang="en-US" sz="2000" dirty="0" smtClean="0"/>
              <a:t>there is gradual development of lens opacity that usually develops during older age as the result of exposure to a variety of predisposing factors including: UV light, X-rays, cigarette smoke, diabetes mellitus, ocular trauma, uveitis, systemic drug therapy, e.g. corticosteroids.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i="1" dirty="0" smtClean="0"/>
              <a:t>Congenital cataract </a:t>
            </a:r>
            <a:r>
              <a:rPr lang="en-US" sz="2000" dirty="0" smtClean="0"/>
              <a:t>may be due to genetic abnormality</a:t>
            </a:r>
            <a:r>
              <a:rPr lang="en-US" sz="2000" i="1" dirty="0" smtClean="0"/>
              <a:t>, </a:t>
            </a:r>
            <a:r>
              <a:rPr lang="en-US" sz="2000" dirty="0" smtClean="0"/>
              <a:t>e.g. Down's syndrome, or maternal infection in early pregnancy, e.g. rubella.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Early treatment is required to prevent permanent blindness.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a:t>The lens is mostly made from water and protein – </a:t>
            </a:r>
            <a:r>
              <a:rPr lang="en-US" sz="2000" dirty="0">
                <a:solidFill>
                  <a:srgbClr val="0070C0"/>
                </a:solidFill>
              </a:rPr>
              <a:t>it’s thought cataracts develop </a:t>
            </a:r>
            <a:r>
              <a:rPr lang="en-US" sz="2000" dirty="0"/>
              <a:t>because of </a:t>
            </a:r>
            <a:r>
              <a:rPr lang="en-US" sz="2000" b="1" dirty="0"/>
              <a:t>changes in the proteins</a:t>
            </a:r>
            <a:r>
              <a:rPr lang="en-US" sz="2000" dirty="0"/>
              <a:t>, that result in cloudy vision.</a:t>
            </a:r>
            <a:endParaRPr lang="en-US" sz="2000" dirty="0" smtClean="0"/>
          </a:p>
        </p:txBody>
      </p:sp>
    </p:spTree>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
        <p:nvSpPr>
          <p:cNvPr id="3" name="Rectangle 2"/>
          <p:cNvSpPr/>
          <p:nvPr/>
        </p:nvSpPr>
        <p:spPr>
          <a:xfrm>
            <a:off x="0" y="685800"/>
            <a:ext cx="9144000" cy="2616101"/>
          </a:xfrm>
          <a:prstGeom prst="rect">
            <a:avLst/>
          </a:prstGeom>
        </p:spPr>
        <p:txBody>
          <a:bodyPr wrap="square">
            <a:spAutoFit/>
          </a:bodyPr>
          <a:lstStyle/>
          <a:p>
            <a:pPr algn="just"/>
            <a:r>
              <a:rPr lang="en-US" sz="2400" b="1" u="sng" dirty="0" smtClean="0"/>
              <a:t>Cataract</a:t>
            </a:r>
            <a:r>
              <a:rPr lang="en-US" sz="2000" b="1" dirty="0" smtClean="0"/>
              <a:t>:</a:t>
            </a:r>
            <a:endParaRPr lang="en-US" sz="2000" dirty="0" smtClean="0"/>
          </a:p>
          <a:p>
            <a:pPr marL="457200" indent="-457200" algn="just">
              <a:buFont typeface="Arial" pitchFamily="34" charset="0"/>
              <a:buChar char="•"/>
            </a:pPr>
            <a:r>
              <a:rPr lang="en-US" sz="2000" dirty="0" smtClean="0"/>
              <a:t>The various causes of cataract are: </a:t>
            </a:r>
            <a:r>
              <a:rPr lang="en-US" sz="2000" b="1" dirty="0" smtClean="0"/>
              <a:t>senility,</a:t>
            </a:r>
            <a:r>
              <a:rPr lang="en-US" sz="2000" dirty="0" smtClean="0"/>
              <a:t> </a:t>
            </a:r>
            <a:r>
              <a:rPr lang="en-US" sz="2000" b="1" dirty="0" smtClean="0"/>
              <a:t>congenital </a:t>
            </a:r>
            <a:r>
              <a:rPr lang="en-US" sz="2000" dirty="0" smtClean="0"/>
              <a:t>(e.g. Down syndrome, rubella, galactosaemia), </a:t>
            </a:r>
            <a:r>
              <a:rPr lang="en-US" sz="2000" b="1" dirty="0" smtClean="0"/>
              <a:t>traumatic</a:t>
            </a:r>
            <a:r>
              <a:rPr lang="en-US" sz="2000" dirty="0" smtClean="0"/>
              <a:t> (e.g. penetrating injury, electrical injury), </a:t>
            </a:r>
            <a:r>
              <a:rPr lang="en-US" sz="2000" b="1" dirty="0" smtClean="0"/>
              <a:t>metabolic</a:t>
            </a:r>
            <a:r>
              <a:rPr lang="en-US" sz="2000" dirty="0" smtClean="0"/>
              <a:t> (e.g. diabetes, hypoparathyroidism), and associated with </a:t>
            </a:r>
            <a:r>
              <a:rPr lang="en-US" sz="2000" b="1" dirty="0" smtClean="0"/>
              <a:t>drugs</a:t>
            </a:r>
            <a:r>
              <a:rPr lang="en-US" sz="2000" dirty="0" smtClean="0"/>
              <a:t> (e.g. longterm corticosteroid therapy), </a:t>
            </a:r>
            <a:r>
              <a:rPr lang="en-US" sz="2000" b="1" dirty="0" smtClean="0"/>
              <a:t>smoking</a:t>
            </a:r>
            <a:r>
              <a:rPr lang="en-US" sz="2000" dirty="0" smtClean="0"/>
              <a:t> and </a:t>
            </a:r>
            <a:r>
              <a:rPr lang="en-US" sz="2000" b="1" dirty="0" smtClean="0"/>
              <a:t>heavy alcohol consumption</a:t>
            </a:r>
            <a:r>
              <a:rPr lang="en-US" sz="2000" dirty="0" smtClean="0"/>
              <a:t>.</a:t>
            </a:r>
          </a:p>
          <a:p>
            <a:pPr marL="457200" indent="-457200" algn="just">
              <a:buFont typeface="Arial" pitchFamily="34" charset="0"/>
              <a:buChar char="•"/>
            </a:pPr>
            <a:endParaRPr lang="en-US" sz="2000" b="1" i="1" dirty="0" smtClean="0"/>
          </a:p>
          <a:p>
            <a:pPr marL="457200" indent="-457200" algn="just">
              <a:buFont typeface="Arial" pitchFamily="34" charset="0"/>
              <a:buChar char="•"/>
            </a:pPr>
            <a:r>
              <a:rPr lang="en-US" sz="2000" b="1" i="1" dirty="0" smtClean="0"/>
              <a:t>Histologically, </a:t>
            </a:r>
            <a:r>
              <a:rPr lang="en-US" sz="2000" dirty="0" smtClean="0"/>
              <a:t>the lens fibres undergo degeneration, fragmentation and liquefaction but the central nucleus remains intact because it is quite sclerotic.</a:t>
            </a:r>
            <a:endParaRPr lang="en-US" sz="2000" dirty="0"/>
          </a:p>
        </p:txBody>
      </p:sp>
      <p:sp>
        <p:nvSpPr>
          <p:cNvPr id="4" name="AutoShape 2" descr="Image result for catara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cata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589" y="3348859"/>
            <a:ext cx="4575411" cy="3432941"/>
          </a:xfrm>
          <a:prstGeom prst="rect">
            <a:avLst/>
          </a:prstGeom>
          <a:extLst/>
        </p:spPr>
        <p:style>
          <a:lnRef idx="2">
            <a:schemeClr val="accent1"/>
          </a:lnRef>
          <a:fillRef idx="1">
            <a:schemeClr val="lt1"/>
          </a:fillRef>
          <a:effectRef idx="0">
            <a:schemeClr val="accent1"/>
          </a:effectRef>
          <a:fontRef idx="minor">
            <a:schemeClr val="dk1"/>
          </a:fontRef>
        </p:style>
      </p:pic>
      <p:pic>
        <p:nvPicPr>
          <p:cNvPr id="4098" name="Picture 2" descr="Image result for motibindu in engli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68192"/>
            <a:ext cx="4395854" cy="3413608"/>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
        <p:nvSpPr>
          <p:cNvPr id="3" name="Rectangle 2"/>
          <p:cNvSpPr/>
          <p:nvPr/>
        </p:nvSpPr>
        <p:spPr>
          <a:xfrm>
            <a:off x="0" y="685800"/>
            <a:ext cx="9144000" cy="4462760"/>
          </a:xfrm>
          <a:prstGeom prst="rect">
            <a:avLst/>
          </a:prstGeom>
        </p:spPr>
        <p:txBody>
          <a:bodyPr wrap="square">
            <a:spAutoFit/>
          </a:bodyPr>
          <a:lstStyle/>
          <a:p>
            <a:pPr algn="just"/>
            <a:r>
              <a:rPr lang="en-US" sz="2400" b="1" u="sng" dirty="0" smtClean="0"/>
              <a:t>Glaucoma</a:t>
            </a:r>
            <a:r>
              <a:rPr lang="en-US" sz="2000" b="1" u="sng" dirty="0" smtClean="0"/>
              <a:t>:</a:t>
            </a:r>
          </a:p>
          <a:p>
            <a:pPr marL="457200" indent="-457200" algn="just">
              <a:buFont typeface="Arial" pitchFamily="34" charset="0"/>
              <a:buChar char="•"/>
            </a:pPr>
            <a:r>
              <a:rPr lang="en-US" sz="2000" dirty="0" smtClean="0"/>
              <a:t>Glaucoma is a group of ocular disorders that have in common </a:t>
            </a:r>
            <a:r>
              <a:rPr lang="en-US" sz="2000" b="1" dirty="0" smtClean="0">
                <a:solidFill>
                  <a:srgbClr val="7030A0"/>
                </a:solidFill>
              </a:rPr>
              <a:t>increased intraocular pressure</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Glaucoma is one of the leading causes of blindness because of the ocular tissue damage produced by raised intraocular pressure.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 almost all cases, glaucoma occurs due to </a:t>
            </a:r>
            <a:r>
              <a:rPr lang="en-US" sz="2000" b="1" dirty="0" smtClean="0"/>
              <a:t>impaired outflow of aqueous humour</a:t>
            </a:r>
            <a:r>
              <a:rPr lang="en-US" sz="2000" dirty="0" smtClean="0"/>
              <a:t>, though there is a theoretical possibility of </a:t>
            </a:r>
            <a:r>
              <a:rPr lang="en-US" sz="2000" b="1" dirty="0" smtClean="0"/>
              <a:t>increased production of aqueous by the ciliary body causing glaucoma</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Aqueous humour is constantly being </a:t>
            </a:r>
            <a:r>
              <a:rPr lang="en-US" sz="2000" dirty="0" smtClean="0">
                <a:solidFill>
                  <a:srgbClr val="7030A0"/>
                </a:solidFill>
              </a:rPr>
              <a:t>produced</a:t>
            </a:r>
            <a:r>
              <a:rPr lang="en-US" sz="2000" dirty="0" smtClean="0"/>
              <a:t> </a:t>
            </a:r>
            <a:r>
              <a:rPr lang="en-US" sz="2000" dirty="0" smtClean="0">
                <a:solidFill>
                  <a:srgbClr val="7030A0"/>
                </a:solidFill>
              </a:rPr>
              <a:t>by cells of the ciliary body </a:t>
            </a:r>
            <a:r>
              <a:rPr lang="en-US" sz="2000" dirty="0" smtClean="0"/>
              <a:t>and </a:t>
            </a:r>
            <a:r>
              <a:rPr lang="en-US" sz="2000" dirty="0" smtClean="0">
                <a:solidFill>
                  <a:srgbClr val="7030A0"/>
                </a:solidFill>
              </a:rPr>
              <a:t>constantly drained away </a:t>
            </a:r>
            <a:r>
              <a:rPr lang="en-US" sz="2000" dirty="0" smtClean="0"/>
              <a:t>through the </a:t>
            </a:r>
            <a:r>
              <a:rPr lang="en-US" sz="2000" b="1" dirty="0" err="1" smtClean="0"/>
              <a:t>trabecular</a:t>
            </a:r>
            <a:r>
              <a:rPr lang="en-US" sz="2000" b="1" dirty="0" smtClean="0"/>
              <a:t> meshwork</a:t>
            </a:r>
            <a:r>
              <a:rPr lang="en-US" sz="2000" dirty="0" smtClean="0"/>
              <a:t>. The </a:t>
            </a:r>
            <a:r>
              <a:rPr lang="en-US" sz="2000" dirty="0" err="1" smtClean="0"/>
              <a:t>trabecular</a:t>
            </a:r>
            <a:r>
              <a:rPr lang="en-US" sz="2000" dirty="0" smtClean="0"/>
              <a:t> meshwork lies in the </a:t>
            </a:r>
            <a:r>
              <a:rPr lang="en-US" sz="2000" dirty="0" smtClean="0">
                <a:solidFill>
                  <a:srgbClr val="0070C0"/>
                </a:solidFill>
              </a:rPr>
              <a:t>angle between the iris and inner surface of the cornea</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glauco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7467600" cy="52050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38400" y="152400"/>
            <a:ext cx="4184543"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b="1" dirty="0" smtClean="0"/>
              <a:t>Inflammatory conditions of eye</a:t>
            </a:r>
            <a:endParaRPr lang="en-US" sz="2400" b="1" dirty="0"/>
          </a:p>
        </p:txBody>
      </p:sp>
      <p:sp>
        <p:nvSpPr>
          <p:cNvPr id="4" name="Rectangle 3"/>
          <p:cNvSpPr/>
          <p:nvPr/>
        </p:nvSpPr>
        <p:spPr>
          <a:xfrm>
            <a:off x="0" y="685800"/>
            <a:ext cx="9144000" cy="461665"/>
          </a:xfrm>
          <a:prstGeom prst="rect">
            <a:avLst/>
          </a:prstGeom>
        </p:spPr>
        <p:txBody>
          <a:bodyPr wrap="square">
            <a:spAutoFit/>
          </a:bodyPr>
          <a:lstStyle/>
          <a:p>
            <a:pPr algn="just"/>
            <a:r>
              <a:rPr lang="en-US" sz="2400" b="1" u="sng" dirty="0" smtClean="0"/>
              <a:t>Glaucoma</a:t>
            </a:r>
            <a:r>
              <a:rPr lang="en-US" sz="2000" b="1" u="sng" dirty="0" smtClean="0"/>
              <a:t>:</a:t>
            </a:r>
          </a:p>
        </p:txBody>
      </p:sp>
      <p:sp>
        <p:nvSpPr>
          <p:cNvPr id="2" name="TextBox 1"/>
          <p:cNvSpPr txBox="1"/>
          <p:nvPr/>
        </p:nvSpPr>
        <p:spPr>
          <a:xfrm>
            <a:off x="7543800" y="3962400"/>
            <a:ext cx="1524000"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i="1" dirty="0" smtClean="0"/>
              <a:t>Damages optic nerve</a:t>
            </a:r>
            <a:endParaRPr lang="en-US" sz="1600" i="1" dirty="0"/>
          </a:p>
        </p:txBody>
      </p:sp>
    </p:spTree>
    <p:extLst>
      <p:ext uri="{BB962C8B-B14F-4D97-AF65-F5344CB8AC3E}">
        <p14:creationId xmlns:p14="http://schemas.microsoft.com/office/powerpoint/2010/main" val="1166593960"/>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86335"/>
            <a:ext cx="9144000"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5400" b="1" dirty="0" smtClean="0"/>
              <a:t>Skin</a:t>
            </a:r>
            <a:endParaRPr lang="en-US" sz="5400" b="1" dirty="0"/>
          </a:p>
        </p:txBody>
      </p:sp>
    </p:spTree>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2134" y="152400"/>
            <a:ext cx="71846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Skin</a:t>
            </a:r>
            <a:endParaRPr lang="en-US" sz="2400" b="1" dirty="0"/>
          </a:p>
        </p:txBody>
      </p:sp>
      <p:sp>
        <p:nvSpPr>
          <p:cNvPr id="3" name="Rectangle 2"/>
          <p:cNvSpPr/>
          <p:nvPr/>
        </p:nvSpPr>
        <p:spPr>
          <a:xfrm>
            <a:off x="0" y="914400"/>
            <a:ext cx="9144000" cy="5940088"/>
          </a:xfrm>
          <a:prstGeom prst="rect">
            <a:avLst/>
          </a:prstGeom>
        </p:spPr>
        <p:txBody>
          <a:bodyPr wrap="square">
            <a:spAutoFit/>
          </a:bodyPr>
          <a:lstStyle/>
          <a:p>
            <a:pPr algn="just"/>
            <a:r>
              <a:rPr lang="en-US" sz="2000" dirty="0" smtClean="0"/>
              <a:t>The skin completely covers the body and is continuous with the membranes lining the body orifices.</a:t>
            </a:r>
          </a:p>
          <a:p>
            <a:pPr algn="just"/>
            <a:endParaRPr lang="en-US" sz="2000" dirty="0" smtClean="0"/>
          </a:p>
          <a:p>
            <a:pPr algn="just"/>
            <a:r>
              <a:rPr lang="en-US" sz="2000" b="1" u="sng" dirty="0" smtClean="0"/>
              <a:t>Functions</a:t>
            </a:r>
            <a:r>
              <a:rPr lang="en-US" sz="2000" b="1" dirty="0" smtClean="0"/>
              <a:t>:</a:t>
            </a:r>
          </a:p>
          <a:p>
            <a:pPr marL="1257300" lvl="2" indent="-342900" algn="just">
              <a:buFont typeface="Arial" pitchFamily="34" charset="0"/>
              <a:buChar char="•"/>
            </a:pPr>
            <a:r>
              <a:rPr lang="en-US" sz="2000" dirty="0" smtClean="0"/>
              <a:t>protects the underlying structures from injury and from invasion by microbes</a:t>
            </a:r>
          </a:p>
          <a:p>
            <a:pPr marL="1257300" lvl="2" indent="-342900" algn="just">
              <a:buFont typeface="Arial" pitchFamily="34" charset="0"/>
              <a:buChar char="•"/>
            </a:pPr>
            <a:r>
              <a:rPr lang="en-US" sz="2000" dirty="0" smtClean="0"/>
              <a:t>contains sensory </a:t>
            </a:r>
            <a:r>
              <a:rPr lang="en-US" sz="2000" i="1" dirty="0" smtClean="0"/>
              <a:t>(somatic) </a:t>
            </a:r>
            <a:r>
              <a:rPr lang="en-US" sz="2000" dirty="0" smtClean="0"/>
              <a:t>nerve endings of pain</a:t>
            </a:r>
            <a:r>
              <a:rPr lang="en-US" sz="2000" i="1" dirty="0" smtClean="0"/>
              <a:t>, </a:t>
            </a:r>
            <a:r>
              <a:rPr lang="en-US" sz="2000" dirty="0" smtClean="0"/>
              <a:t>temperature and touch</a:t>
            </a:r>
          </a:p>
          <a:p>
            <a:pPr marL="1257300" lvl="2" indent="-342900" algn="just">
              <a:buFont typeface="Arial" pitchFamily="34" charset="0"/>
              <a:buChar char="•"/>
            </a:pPr>
            <a:r>
              <a:rPr lang="en-US" sz="2000" dirty="0" smtClean="0"/>
              <a:t>is involved in the regulation of body temperature.</a:t>
            </a:r>
          </a:p>
          <a:p>
            <a:pPr marL="1257300" lvl="2" indent="-342900" algn="just">
              <a:buFont typeface="Arial" pitchFamily="34" charset="0"/>
              <a:buChar char="•"/>
            </a:pPr>
            <a:endParaRPr lang="en-US" sz="2000" dirty="0" smtClean="0"/>
          </a:p>
          <a:p>
            <a:pPr marL="1257300" lvl="2" indent="-342900" algn="just">
              <a:buFont typeface="Arial" pitchFamily="34" charset="0"/>
              <a:buChar char="•"/>
            </a:pPr>
            <a:endParaRPr lang="en-US" sz="2000" dirty="0" smtClean="0"/>
          </a:p>
          <a:p>
            <a:r>
              <a:rPr lang="en-US" sz="2000" b="1" u="sng" dirty="0" smtClean="0"/>
              <a:t>Structure of skin</a:t>
            </a:r>
            <a:r>
              <a:rPr lang="en-US" sz="2000" b="1" dirty="0" smtClean="0"/>
              <a:t>:</a:t>
            </a:r>
          </a:p>
          <a:p>
            <a:pPr marL="457200" indent="-457200">
              <a:buFont typeface="Wingdings" pitchFamily="2" charset="2"/>
              <a:buChar char="v"/>
            </a:pPr>
            <a:r>
              <a:rPr lang="en-US" sz="2000" dirty="0" smtClean="0"/>
              <a:t>The skin has a surface area of about 1.5 to 2 m</a:t>
            </a:r>
            <a:r>
              <a:rPr lang="en-US" sz="2000" baseline="30000" dirty="0" smtClean="0"/>
              <a:t>2</a:t>
            </a:r>
            <a:r>
              <a:rPr lang="en-US" sz="2000" dirty="0" smtClean="0"/>
              <a:t> in adults and it contains glands, hair and nails. </a:t>
            </a:r>
          </a:p>
          <a:p>
            <a:endParaRPr lang="en-US" sz="2000" dirty="0" smtClean="0"/>
          </a:p>
          <a:p>
            <a:pPr marL="457200" indent="-457200">
              <a:buFont typeface="Wingdings" pitchFamily="2" charset="2"/>
              <a:buChar char="v"/>
            </a:pPr>
            <a:r>
              <a:rPr lang="en-US" sz="2000" dirty="0" smtClean="0"/>
              <a:t>There are two main layers:</a:t>
            </a:r>
          </a:p>
          <a:p>
            <a:pPr lvl="7"/>
            <a:r>
              <a:rPr lang="en-US" sz="2000" dirty="0" smtClean="0"/>
              <a:t>• epidermis</a:t>
            </a:r>
          </a:p>
          <a:p>
            <a:pPr lvl="7"/>
            <a:r>
              <a:rPr lang="en-US" sz="2000" dirty="0" smtClean="0"/>
              <a:t>• dermis.</a:t>
            </a:r>
          </a:p>
          <a:p>
            <a:endParaRPr lang="en-US" sz="2000" dirty="0" smtClean="0"/>
          </a:p>
          <a:p>
            <a:pPr marL="457200" indent="-457200">
              <a:buFont typeface="Wingdings" pitchFamily="2" charset="2"/>
              <a:buChar char="v"/>
            </a:pPr>
            <a:r>
              <a:rPr lang="en-US" sz="2000" dirty="0" smtClean="0"/>
              <a:t>Between the skin and underlying structures there is a layer of subcutaneous fat.</a:t>
            </a:r>
          </a:p>
        </p:txBody>
      </p:sp>
    </p:spTree>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2134" y="152400"/>
            <a:ext cx="71846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Skin</a:t>
            </a:r>
            <a:endParaRPr lang="en-US" sz="2400" b="1" dirty="0"/>
          </a:p>
        </p:txBody>
      </p:sp>
      <p:pic>
        <p:nvPicPr>
          <p:cNvPr id="1026" name="Picture 2"/>
          <p:cNvPicPr>
            <a:picLocks noChangeAspect="1" noChangeArrowheads="1"/>
          </p:cNvPicPr>
          <p:nvPr/>
        </p:nvPicPr>
        <p:blipFill>
          <a:blip r:embed="rId2"/>
          <a:srcRect/>
          <a:stretch>
            <a:fillRect/>
          </a:stretch>
        </p:blipFill>
        <p:spPr bwMode="auto">
          <a:xfrm>
            <a:off x="1943100" y="934419"/>
            <a:ext cx="5067300" cy="4551981"/>
          </a:xfrm>
          <a:prstGeom prst="rect">
            <a:avLst/>
          </a:prstGeom>
          <a:noFill/>
          <a:ln w="9525">
            <a:noFill/>
            <a:miter lim="800000"/>
            <a:headEnd/>
            <a:tailEnd/>
          </a:ln>
          <a:effectLst/>
        </p:spPr>
      </p:pic>
      <p:sp>
        <p:nvSpPr>
          <p:cNvPr id="4" name="Rectangle 3"/>
          <p:cNvSpPr/>
          <p:nvPr/>
        </p:nvSpPr>
        <p:spPr>
          <a:xfrm>
            <a:off x="2057400" y="6031468"/>
            <a:ext cx="5486400" cy="369332"/>
          </a:xfrm>
          <a:prstGeom prst="rect">
            <a:avLst/>
          </a:prstGeom>
        </p:spPr>
        <p:txBody>
          <a:bodyPr wrap="square">
            <a:spAutoFit/>
          </a:bodyPr>
          <a:lstStyle/>
          <a:p>
            <a:r>
              <a:rPr lang="en-US" b="1" dirty="0" smtClean="0"/>
              <a:t>Fig: The skin showing the main layers of the epidermis.</a:t>
            </a:r>
          </a:p>
        </p:txBody>
      </p:sp>
    </p:spTree>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2134" y="152400"/>
            <a:ext cx="71846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Skin</a:t>
            </a:r>
            <a:endParaRPr lang="en-US" sz="2400" b="1" dirty="0"/>
          </a:p>
        </p:txBody>
      </p:sp>
      <p:pic>
        <p:nvPicPr>
          <p:cNvPr id="3" name="Picture 2" descr="E:\BMLT Class\Histo\UNIT-6\SKIN\piele.jpg"/>
          <p:cNvPicPr>
            <a:picLocks noChangeAspect="1" noChangeArrowheads="1"/>
          </p:cNvPicPr>
          <p:nvPr/>
        </p:nvPicPr>
        <p:blipFill>
          <a:blip r:embed="rId2" cstate="print"/>
          <a:srcRect/>
          <a:stretch>
            <a:fillRect/>
          </a:stretch>
        </p:blipFill>
        <p:spPr bwMode="auto">
          <a:xfrm>
            <a:off x="838200" y="990600"/>
            <a:ext cx="7457967" cy="4910137"/>
          </a:xfrm>
          <a:prstGeom prst="rect">
            <a:avLst/>
          </a:prstGeom>
          <a:noFill/>
        </p:spPr>
      </p:pic>
      <p:sp>
        <p:nvSpPr>
          <p:cNvPr id="4" name="Rectangle 3"/>
          <p:cNvSpPr/>
          <p:nvPr/>
        </p:nvSpPr>
        <p:spPr>
          <a:xfrm>
            <a:off x="2466109" y="6172200"/>
            <a:ext cx="464127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800" dirty="0" smtClean="0"/>
              <a:t>Fig: Cross-section of the skin.</a:t>
            </a:r>
            <a:endParaRPr lang="en-US" sz="18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strVal val="#ppt_w*0.70"/>
                                          </p:val>
                                        </p:tav>
                                        <p:tav tm="100000">
                                          <p:val>
                                            <p:strVal val="#ppt_w"/>
                                          </p:val>
                                        </p:tav>
                                      </p:tavLst>
                                    </p:anim>
                                    <p:anim calcmode="lin" valueType="num">
                                      <p:cBhvr>
                                        <p:cTn id="11" dur="1000" fill="hold"/>
                                        <p:tgtEl>
                                          <p:spTgt spid="4"/>
                                        </p:tgtEl>
                                        <p:attrNameLst>
                                          <p:attrName>ppt_h</p:attrName>
                                        </p:attrNameLst>
                                      </p:cBhvr>
                                      <p:tavLst>
                                        <p:tav tm="0">
                                          <p:val>
                                            <p:strVal val="#ppt_h"/>
                                          </p:val>
                                        </p:tav>
                                        <p:tav tm="100000">
                                          <p:val>
                                            <p:strVal val="#ppt_h"/>
                                          </p:val>
                                        </p:tav>
                                      </p:tavLst>
                                    </p:anim>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29580"/>
            <a:ext cx="9144000" cy="110799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6600" b="1" dirty="0" smtClean="0"/>
              <a:t>Ear</a:t>
            </a:r>
            <a:endParaRPr lang="en-US" sz="6600" b="1" dirty="0"/>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91135"/>
            <a:ext cx="914400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smtClean="0"/>
              <a:t>Disorder of skin</a:t>
            </a:r>
            <a:endParaRPr lang="en-US" sz="2800" b="1" dirty="0"/>
          </a:p>
        </p:txBody>
      </p:sp>
      <p:sp>
        <p:nvSpPr>
          <p:cNvPr id="3" name="TextBox 2"/>
          <p:cNvSpPr txBox="1"/>
          <p:nvPr/>
        </p:nvSpPr>
        <p:spPr>
          <a:xfrm>
            <a:off x="4082134" y="152400"/>
            <a:ext cx="71846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Skin</a:t>
            </a:r>
            <a:endParaRPr lang="en-US" sz="2400" b="1" dirty="0"/>
          </a:p>
        </p:txBody>
      </p:sp>
    </p:spTree>
    <p:extLst>
      <p:ext uri="{BB962C8B-B14F-4D97-AF65-F5344CB8AC3E}">
        <p14:creationId xmlns:p14="http://schemas.microsoft.com/office/powerpoint/2010/main" val="591401068"/>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
        <p:nvSpPr>
          <p:cNvPr id="3" name="Rectangle 2"/>
          <p:cNvSpPr/>
          <p:nvPr/>
        </p:nvSpPr>
        <p:spPr>
          <a:xfrm>
            <a:off x="0" y="685800"/>
            <a:ext cx="9144000" cy="5324535"/>
          </a:xfrm>
          <a:prstGeom prst="rect">
            <a:avLst/>
          </a:prstGeom>
        </p:spPr>
        <p:txBody>
          <a:bodyPr wrap="square">
            <a:spAutoFit/>
          </a:bodyPr>
          <a:lstStyle/>
          <a:p>
            <a:pPr algn="just"/>
            <a:r>
              <a:rPr lang="en-US" sz="2000" b="1" u="sng" dirty="0" smtClean="0"/>
              <a:t>Dermatitis (eczema)</a:t>
            </a:r>
            <a:r>
              <a:rPr lang="en-US" sz="2000" b="1" dirty="0" smtClean="0"/>
              <a:t>:</a:t>
            </a:r>
          </a:p>
          <a:p>
            <a:pPr algn="just"/>
            <a:endParaRPr lang="en-US" sz="2000" b="1" dirty="0" smtClean="0"/>
          </a:p>
          <a:p>
            <a:pPr marL="457200" indent="-457200" algn="just">
              <a:buFont typeface="Wingdings" pitchFamily="2" charset="2"/>
              <a:buChar char="Ø"/>
            </a:pPr>
            <a:r>
              <a:rPr lang="en-US" sz="2000" dirty="0" smtClean="0"/>
              <a:t>It</a:t>
            </a:r>
            <a:r>
              <a:rPr lang="en-US" sz="2000" b="1" dirty="0" smtClean="0"/>
              <a:t> </a:t>
            </a:r>
            <a:r>
              <a:rPr lang="en-US" sz="2000" dirty="0" smtClean="0"/>
              <a:t>refer to inflammatory response to a variety of agents acting on the skin from outside or from within the body such as chemicals and drugs, hypersensitivity to various antigens and haptens etc. </a:t>
            </a:r>
          </a:p>
          <a:p>
            <a:pPr marL="457200" indent="-457200" algn="just">
              <a:buFont typeface="Wingdings" pitchFamily="2" charset="2"/>
              <a:buChar char="Ø"/>
            </a:pPr>
            <a:endParaRPr lang="en-US" sz="2000" i="1" dirty="0" smtClean="0"/>
          </a:p>
          <a:p>
            <a:pPr marL="457200" indent="-457200" algn="just">
              <a:buFont typeface="Wingdings" pitchFamily="2" charset="2"/>
              <a:buChar char="Ø"/>
            </a:pPr>
            <a:r>
              <a:rPr lang="en-US" sz="2000" i="1" dirty="0" smtClean="0"/>
              <a:t>Atopic dermatitis </a:t>
            </a:r>
            <a:r>
              <a:rPr lang="en-US" sz="2000" dirty="0" smtClean="0"/>
              <a:t>is caused by allergens and commonly affects atopic individuals. Children who may also suffer from hay fever or asthma are often affected.</a:t>
            </a:r>
          </a:p>
          <a:p>
            <a:pPr marL="457200" indent="-457200" algn="just">
              <a:buFont typeface="Wingdings" pitchFamily="2" charset="2"/>
              <a:buChar char="Ø"/>
            </a:pPr>
            <a:endParaRPr lang="en-US" sz="2000" i="1" dirty="0" smtClean="0"/>
          </a:p>
          <a:p>
            <a:pPr marL="457200" indent="-457200" algn="just">
              <a:buFont typeface="Wingdings" pitchFamily="2" charset="2"/>
              <a:buChar char="Ø"/>
            </a:pPr>
            <a:r>
              <a:rPr lang="en-US" sz="2000" i="1" dirty="0" smtClean="0"/>
              <a:t>Contact dermatitis </a:t>
            </a:r>
            <a:r>
              <a:rPr lang="en-US" sz="2000" dirty="0" smtClean="0"/>
              <a:t>may be caused by:</a:t>
            </a:r>
          </a:p>
          <a:p>
            <a:pPr marL="1371600" lvl="2" indent="-457200" algn="just">
              <a:buFont typeface="Arial" pitchFamily="34" charset="0"/>
              <a:buChar char="•"/>
            </a:pPr>
            <a:r>
              <a:rPr lang="en-US" sz="2000" dirty="0" smtClean="0"/>
              <a:t>direct contact with irritants, e.g. cosmetics, soap, detergent, strong acids or alkalis, industrial chemicals</a:t>
            </a:r>
          </a:p>
          <a:p>
            <a:pPr marL="1371600" lvl="2" indent="-457200" algn="just">
              <a:buFont typeface="Arial" pitchFamily="34" charset="0"/>
              <a:buChar char="•"/>
            </a:pPr>
            <a:r>
              <a:rPr lang="en-US" sz="2000" dirty="0" smtClean="0"/>
              <a:t>a hypersensitivity reaction to, e.g., synthetic rubber, nickel, dyes and other chemicals.</a:t>
            </a:r>
          </a:p>
          <a:p>
            <a:pPr marL="1371600" lvl="2" indent="-457200" algn="just">
              <a:buFont typeface="Arial" pitchFamily="34" charset="0"/>
              <a:buChar char="•"/>
            </a:pPr>
            <a:endParaRPr lang="en-US" sz="2000" dirty="0" smtClean="0"/>
          </a:p>
          <a:p>
            <a:pPr marL="457200" indent="-457200" algn="just">
              <a:buFont typeface="Wingdings" pitchFamily="2" charset="2"/>
              <a:buChar char="Ø"/>
            </a:pPr>
            <a:r>
              <a:rPr lang="en-US" sz="2000" dirty="0" smtClean="0"/>
              <a:t>In general, these conditions are </a:t>
            </a:r>
            <a:r>
              <a:rPr lang="en-US" sz="2000" dirty="0" smtClean="0">
                <a:solidFill>
                  <a:srgbClr val="7030A0"/>
                </a:solidFill>
              </a:rPr>
              <a:t>clinically</a:t>
            </a:r>
            <a:r>
              <a:rPr lang="en-US" sz="2000" dirty="0" smtClean="0"/>
              <a:t> </a:t>
            </a:r>
            <a:r>
              <a:rPr lang="en-US" sz="2000" dirty="0" smtClean="0">
                <a:solidFill>
                  <a:srgbClr val="7030A0"/>
                </a:solidFill>
              </a:rPr>
              <a:t>characterised</a:t>
            </a:r>
            <a:r>
              <a:rPr lang="en-US" sz="2000" dirty="0" smtClean="0"/>
              <a:t> by itching, erythema with edema, oozing and scaling.</a:t>
            </a:r>
            <a:endParaRPr lang="en-US" sz="2000" dirty="0"/>
          </a:p>
        </p:txBody>
      </p:sp>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5016758"/>
          </a:xfrm>
          <a:prstGeom prst="rect">
            <a:avLst/>
          </a:prstGeom>
        </p:spPr>
        <p:txBody>
          <a:bodyPr wrap="square">
            <a:spAutoFit/>
          </a:bodyPr>
          <a:lstStyle/>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In the case of </a:t>
            </a:r>
            <a:r>
              <a:rPr lang="en-US" sz="2000" dirty="0" smtClean="0">
                <a:solidFill>
                  <a:srgbClr val="7030A0"/>
                </a:solidFill>
              </a:rPr>
              <a:t>contact dermatitis</a:t>
            </a:r>
            <a:r>
              <a:rPr lang="en-US" sz="2000" dirty="0" smtClean="0"/>
              <a:t>, the pattern of skin involvement is </a:t>
            </a:r>
            <a:r>
              <a:rPr lang="en-US" sz="2000" dirty="0" smtClean="0">
                <a:solidFill>
                  <a:srgbClr val="7030A0"/>
                </a:solidFill>
              </a:rPr>
              <a:t>limited to sites of contact </a:t>
            </a:r>
            <a:r>
              <a:rPr lang="en-US" sz="2000" dirty="0" smtClean="0"/>
              <a:t>with the triggering agent, whereas in other forms of </a:t>
            </a:r>
            <a:r>
              <a:rPr lang="en-US" sz="2000" dirty="0" smtClean="0">
                <a:solidFill>
                  <a:srgbClr val="002060"/>
                </a:solidFill>
              </a:rPr>
              <a:t>eczema</a:t>
            </a:r>
            <a:r>
              <a:rPr lang="en-US" sz="2000" dirty="0" smtClean="0"/>
              <a:t>, lesions may be </a:t>
            </a:r>
            <a:r>
              <a:rPr lang="en-US" sz="2000" dirty="0" smtClean="0">
                <a:solidFill>
                  <a:srgbClr val="002060"/>
                </a:solidFill>
              </a:rPr>
              <a:t>widely distributed</a:t>
            </a:r>
            <a:r>
              <a:rPr lang="en-US" sz="2000" dirty="0" smtClean="0"/>
              <a:t>. </a:t>
            </a:r>
          </a:p>
          <a:p>
            <a:pPr marL="457200" indent="-457200" algn="just">
              <a:buFont typeface="Wingdings" pitchFamily="2" charset="2"/>
              <a:buChar char="Ø"/>
            </a:pPr>
            <a:endParaRPr lang="en-US" sz="2000" b="1" dirty="0" smtClean="0"/>
          </a:p>
          <a:p>
            <a:pPr marL="457200" indent="-457200" algn="just">
              <a:buFont typeface="Wingdings" pitchFamily="2" charset="2"/>
              <a:buChar char="Ø"/>
            </a:pPr>
            <a:r>
              <a:rPr lang="en-US" sz="2000" dirty="0" smtClean="0"/>
              <a:t>Epidermal edema also called </a:t>
            </a:r>
            <a:r>
              <a:rPr lang="en-US" sz="2000" b="1" dirty="0" err="1" smtClean="0"/>
              <a:t>Spongiosis</a:t>
            </a:r>
            <a:r>
              <a:rPr lang="en-US" sz="2000" dirty="0" smtClean="0"/>
              <a:t> characterizes all forms of acute eczematous dermatitis (</a:t>
            </a:r>
            <a:r>
              <a:rPr lang="en-US" sz="2000" dirty="0" err="1" smtClean="0"/>
              <a:t>spongiotic</a:t>
            </a:r>
            <a:r>
              <a:rPr lang="en-US" sz="2000" dirty="0" smtClean="0"/>
              <a:t> dermatitis). </a:t>
            </a:r>
          </a:p>
          <a:p>
            <a:pPr marL="457200" indent="-457200" algn="just">
              <a:buFont typeface="Wingdings" pitchFamily="2" charset="2"/>
              <a:buChar char="Ø"/>
            </a:pPr>
            <a:endParaRPr lang="en-US" sz="2000" b="1" dirty="0" smtClean="0"/>
          </a:p>
          <a:p>
            <a:pPr marL="457200" indent="-457200" algn="just">
              <a:buFont typeface="Wingdings" pitchFamily="2" charset="2"/>
              <a:buChar char="Ø"/>
            </a:pPr>
            <a:r>
              <a:rPr lang="en-US" sz="2000" dirty="0" smtClean="0"/>
              <a:t>Edema fluid seeps into the epidermis, where it splays apart </a:t>
            </a:r>
            <a:r>
              <a:rPr lang="en-US" sz="2000" dirty="0" err="1" smtClean="0"/>
              <a:t>keratinocytes</a:t>
            </a:r>
            <a:r>
              <a:rPr lang="en-US" sz="2000" dirty="0" smtClean="0"/>
              <a:t>. Intercellular bridges are stretched and become more prominent and are easier to visualize.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This change is accompanied by a superficial </a:t>
            </a:r>
            <a:r>
              <a:rPr lang="en-US" sz="2000" dirty="0" smtClean="0">
                <a:solidFill>
                  <a:srgbClr val="7030A0"/>
                </a:solidFill>
              </a:rPr>
              <a:t>perivascular lymphocytic infiltrate</a:t>
            </a:r>
            <a:r>
              <a:rPr lang="en-US" sz="2000" dirty="0" smtClean="0"/>
              <a:t>, </a:t>
            </a:r>
            <a:r>
              <a:rPr lang="en-US" sz="2000" dirty="0" smtClean="0">
                <a:solidFill>
                  <a:srgbClr val="7030A0"/>
                </a:solidFill>
              </a:rPr>
              <a:t>edema of dermal papillae</a:t>
            </a:r>
            <a:r>
              <a:rPr lang="en-US" sz="2000" dirty="0" smtClean="0"/>
              <a:t>, and </a:t>
            </a:r>
            <a:r>
              <a:rPr lang="en-US" sz="2000" dirty="0" smtClean="0">
                <a:solidFill>
                  <a:srgbClr val="7030A0"/>
                </a:solidFill>
              </a:rPr>
              <a:t>mast cell degranulation</a:t>
            </a:r>
            <a:r>
              <a:rPr lang="en-US" sz="2000" dirty="0" smtClean="0"/>
              <a:t>.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solidFill>
                  <a:srgbClr val="7030A0"/>
                </a:solidFill>
              </a:rPr>
              <a:t>Eosinophils</a:t>
            </a:r>
            <a:r>
              <a:rPr lang="en-US" sz="2000" dirty="0" smtClean="0"/>
              <a:t> may be present.</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
        <p:nvSpPr>
          <p:cNvPr id="4" name="Rectangle 3"/>
          <p:cNvSpPr/>
          <p:nvPr/>
        </p:nvSpPr>
        <p:spPr>
          <a:xfrm>
            <a:off x="0" y="685800"/>
            <a:ext cx="9144000" cy="400110"/>
          </a:xfrm>
          <a:prstGeom prst="rect">
            <a:avLst/>
          </a:prstGeom>
        </p:spPr>
        <p:txBody>
          <a:bodyPr wrap="square">
            <a:spAutoFit/>
          </a:bodyPr>
          <a:lstStyle/>
          <a:p>
            <a:pPr algn="just"/>
            <a:r>
              <a:rPr lang="en-US" sz="2000" b="1" u="sng" dirty="0" smtClean="0"/>
              <a:t>Dermatitis (eczema)</a:t>
            </a:r>
            <a:r>
              <a:rPr lang="en-US" sz="2000" b="1"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2554545"/>
          </a:xfrm>
          <a:prstGeom prst="rect">
            <a:avLst/>
          </a:prstGeom>
        </p:spPr>
        <p:txBody>
          <a:bodyPr wrap="square">
            <a:spAutoFit/>
          </a:bodyPr>
          <a:lstStyle/>
          <a:p>
            <a:pPr algn="just"/>
            <a:r>
              <a:rPr lang="en-US" sz="2000" b="1" u="sng" dirty="0" smtClean="0"/>
              <a:t>Urticaria</a:t>
            </a:r>
          </a:p>
          <a:p>
            <a:pPr marL="457200" indent="-457200" algn="just">
              <a:buFont typeface="Arial" pitchFamily="34" charset="0"/>
              <a:buChar char="•"/>
            </a:pPr>
            <a:r>
              <a:rPr lang="en-US" sz="2000" dirty="0" smtClean="0"/>
              <a:t>The </a:t>
            </a:r>
            <a:r>
              <a:rPr lang="en-US" sz="2000" b="1" dirty="0" smtClean="0"/>
              <a:t>rash</a:t>
            </a:r>
            <a:r>
              <a:rPr lang="en-US" sz="2000" dirty="0" smtClean="0"/>
              <a:t> produced by the sudden release of </a:t>
            </a:r>
            <a:r>
              <a:rPr lang="en-US" sz="2000" b="1" dirty="0" smtClean="0"/>
              <a:t>histamine</a:t>
            </a:r>
            <a:r>
              <a:rPr lang="en-US" sz="2000" dirty="0" smtClean="0"/>
              <a:t> in the skin.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characterised by acute </a:t>
            </a:r>
            <a:r>
              <a:rPr lang="en-US" sz="2000" dirty="0" smtClean="0">
                <a:solidFill>
                  <a:srgbClr val="7030A0"/>
                </a:solidFill>
              </a:rPr>
              <a:t>itching</a:t>
            </a:r>
            <a:r>
              <a:rPr lang="en-US" sz="2000" dirty="0" smtClean="0"/>
              <a:t>, </a:t>
            </a:r>
            <a:r>
              <a:rPr lang="en-US" sz="2000" dirty="0" smtClean="0">
                <a:solidFill>
                  <a:srgbClr val="7030A0"/>
                </a:solidFill>
              </a:rPr>
              <a:t>redness</a:t>
            </a:r>
            <a:r>
              <a:rPr lang="en-US" sz="2000" dirty="0" smtClean="0"/>
              <a:t> and </a:t>
            </a:r>
            <a:r>
              <a:rPr lang="en-US" sz="2000" dirty="0" err="1" smtClean="0">
                <a:solidFill>
                  <a:srgbClr val="7030A0"/>
                </a:solidFill>
              </a:rPr>
              <a:t>wealing</a:t>
            </a:r>
            <a:r>
              <a:rPr lang="en-US" sz="2000" dirty="0" smtClean="0">
                <a:solidFill>
                  <a:srgbClr val="7030A0"/>
                </a:solidFill>
              </a:rPr>
              <a:t> </a:t>
            </a:r>
            <a:r>
              <a:rPr lang="en-US" sz="2000" dirty="0" smtClean="0"/>
              <a:t>which subsides within a few minutes or may persist for a day or more.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Depending upon the cause, it may be localised or widespread and transient or constantly recurrent over years. It has many causes.</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pic>
        <p:nvPicPr>
          <p:cNvPr id="4" name="Picture 3" descr="figure_18_03_unlabeled"/>
          <p:cNvPicPr>
            <a:picLocks noChangeAspect="1" noChangeArrowheads="1"/>
          </p:cNvPicPr>
          <p:nvPr/>
        </p:nvPicPr>
        <p:blipFill>
          <a:blip r:embed="rId3"/>
          <a:srcRect/>
          <a:stretch>
            <a:fillRect/>
          </a:stretch>
        </p:blipFill>
        <p:spPr bwMode="auto">
          <a:xfrm>
            <a:off x="2286000" y="3566711"/>
            <a:ext cx="5035551" cy="2605489"/>
          </a:xfrm>
          <a:prstGeom prst="rect">
            <a:avLst/>
          </a:prstGeom>
          <a:noFill/>
        </p:spPr>
      </p:pic>
      <p:sp>
        <p:nvSpPr>
          <p:cNvPr id="5" name="Rectangle 4"/>
          <p:cNvSpPr/>
          <p:nvPr/>
        </p:nvSpPr>
        <p:spPr>
          <a:xfrm>
            <a:off x="3153425" y="6290846"/>
            <a:ext cx="3018775" cy="338554"/>
          </a:xfrm>
          <a:prstGeom prst="rect">
            <a:avLst/>
          </a:prstGeom>
        </p:spPr>
        <p:txBody>
          <a:bodyPr wrap="none">
            <a:spAutoFit/>
          </a:bodyPr>
          <a:lstStyle/>
          <a:p>
            <a:pPr lvl="0" algn="ctr">
              <a:spcBef>
                <a:spcPct val="0"/>
              </a:spcBef>
              <a:defRPr/>
            </a:pPr>
            <a:r>
              <a:rPr lang="en-US" sz="1600" b="1" dirty="0">
                <a:latin typeface="Arial" charset="0"/>
              </a:rPr>
              <a:t>Fig: </a:t>
            </a:r>
            <a:r>
              <a:rPr lang="en-US" sz="1600" b="1" dirty="0" err="1">
                <a:solidFill>
                  <a:srgbClr val="000000"/>
                </a:solidFill>
                <a:latin typeface="Arial" charset="0"/>
              </a:rPr>
              <a:t>Urticaria</a:t>
            </a:r>
            <a:r>
              <a:rPr lang="en-US" sz="1600" b="1" dirty="0">
                <a:solidFill>
                  <a:srgbClr val="000000"/>
                </a:solidFill>
                <a:latin typeface="Arial" charset="0"/>
              </a:rPr>
              <a:t> (allergy in skin)</a:t>
            </a:r>
          </a:p>
        </p:txBody>
      </p:sp>
    </p:spTree>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3785652"/>
          </a:xfrm>
          <a:prstGeom prst="rect">
            <a:avLst/>
          </a:prstGeom>
        </p:spPr>
        <p:txBody>
          <a:bodyPr wrap="square">
            <a:spAutoFit/>
          </a:bodyPr>
          <a:lstStyle/>
          <a:p>
            <a:pPr algn="just"/>
            <a:r>
              <a:rPr lang="en-US" sz="2000" b="1" u="sng" dirty="0" smtClean="0"/>
              <a:t>Miliaria</a:t>
            </a:r>
          </a:p>
          <a:p>
            <a:pPr algn="just"/>
            <a:r>
              <a:rPr lang="en-US" sz="2000" dirty="0" smtClean="0"/>
              <a:t>a condition in which there is cutaneous </a:t>
            </a:r>
            <a:r>
              <a:rPr lang="en-US" sz="2000" b="1" dirty="0" smtClean="0"/>
              <a:t>retention of sweat </a:t>
            </a:r>
            <a:r>
              <a:rPr lang="en-US" sz="2000" dirty="0" smtClean="0"/>
              <a:t>due to </a:t>
            </a:r>
            <a:r>
              <a:rPr lang="en-US" sz="2000" b="1" dirty="0" smtClean="0"/>
              <a:t>obstruction of sweat ducts</a:t>
            </a:r>
            <a:r>
              <a:rPr lang="en-US" sz="2000" dirty="0" smtClean="0"/>
              <a:t>. </a:t>
            </a:r>
          </a:p>
          <a:p>
            <a:pPr algn="just"/>
            <a:r>
              <a:rPr lang="en-US" sz="2000" dirty="0" smtClean="0"/>
              <a:t>There are 2 types of miliaria: miliaria crystallina and miliaria rubra.</a:t>
            </a:r>
          </a:p>
          <a:p>
            <a:pPr lvl="1" algn="just"/>
            <a:endParaRPr lang="en-US" sz="2000" b="1" dirty="0" smtClean="0"/>
          </a:p>
          <a:p>
            <a:pPr marL="971550" lvl="1" indent="-514350" algn="just">
              <a:buAutoNum type="romanLcPeriod"/>
            </a:pPr>
            <a:r>
              <a:rPr lang="en-US" sz="2000" b="1" u="sng" dirty="0" smtClean="0"/>
              <a:t>Miliaria crystallina </a:t>
            </a:r>
            <a:r>
              <a:rPr lang="en-US" sz="2000" dirty="0" smtClean="0"/>
              <a:t>occurs when there is obstruction of sweat duct within the </a:t>
            </a:r>
            <a:r>
              <a:rPr lang="en-US" sz="2000" b="1" dirty="0" smtClean="0"/>
              <a:t>stratum corneum</a:t>
            </a:r>
            <a:r>
              <a:rPr lang="en-US" sz="2000" dirty="0" smtClean="0"/>
              <a:t>. It occurs in areas of the skin exposed to sun or may occur during a febrile illness.</a:t>
            </a:r>
          </a:p>
          <a:p>
            <a:pPr marL="971550" lvl="1" indent="-514350" algn="just">
              <a:buAutoNum type="romanLcPeriod"/>
            </a:pPr>
            <a:endParaRPr lang="en-US" sz="2000" b="1" u="sng" dirty="0" smtClean="0"/>
          </a:p>
          <a:p>
            <a:pPr marL="971550" lvl="1" indent="-514350" algn="just">
              <a:buAutoNum type="romanLcPeriod"/>
            </a:pPr>
            <a:r>
              <a:rPr lang="en-US" sz="2000" b="1" u="sng" dirty="0" smtClean="0"/>
              <a:t>Miliaria rubra </a:t>
            </a:r>
            <a:r>
              <a:rPr lang="en-US" sz="2000" dirty="0" smtClean="0"/>
              <a:t>occurs when there is obstruction of sweat ducts within the </a:t>
            </a:r>
            <a:r>
              <a:rPr lang="en-US" sz="2000" b="1" dirty="0" smtClean="0"/>
              <a:t>deeper layers </a:t>
            </a:r>
            <a:r>
              <a:rPr lang="en-US" sz="2000" dirty="0" smtClean="0"/>
              <a:t>of the epidermis. It is seen more often in areas of skin covered by clothes following profuse sweating and the lesions are itchy.</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4708981"/>
          </a:xfrm>
          <a:prstGeom prst="rect">
            <a:avLst/>
          </a:prstGeom>
        </p:spPr>
        <p:txBody>
          <a:bodyPr wrap="square">
            <a:spAutoFit/>
          </a:bodyPr>
          <a:lstStyle/>
          <a:p>
            <a:pPr algn="just"/>
            <a:r>
              <a:rPr lang="en-US" sz="2000" b="1" u="sng" dirty="0" smtClean="0"/>
              <a:t>Panniculitis</a:t>
            </a:r>
            <a:r>
              <a:rPr lang="en-US" sz="2000" b="1" dirty="0" smtClean="0"/>
              <a:t> </a:t>
            </a:r>
          </a:p>
          <a:p>
            <a:pPr algn="just"/>
            <a:r>
              <a:rPr lang="en-US" sz="2000" dirty="0" smtClean="0"/>
              <a:t>It is </a:t>
            </a:r>
            <a:r>
              <a:rPr lang="en-US" sz="2000" b="1" dirty="0" smtClean="0"/>
              <a:t>inflammation</a:t>
            </a:r>
            <a:r>
              <a:rPr lang="en-US" sz="2000" dirty="0" smtClean="0"/>
              <a:t> of the subcutaneous </a:t>
            </a:r>
            <a:r>
              <a:rPr lang="en-US" sz="2000" b="1" dirty="0" smtClean="0"/>
              <a:t>fat</a:t>
            </a:r>
            <a:r>
              <a:rPr lang="en-US" sz="2000" dirty="0" smtClean="0"/>
              <a:t>. It may be acute or chronic. </a:t>
            </a:r>
          </a:p>
          <a:p>
            <a:pPr algn="just"/>
            <a:endParaRPr lang="en-US" sz="2000" dirty="0" smtClean="0"/>
          </a:p>
          <a:p>
            <a:pPr algn="just"/>
            <a:r>
              <a:rPr lang="en-US" sz="2000" dirty="0" smtClean="0"/>
              <a:t>Generally, panniculitis appears as nodular lesions, predominantly on the lower legs. </a:t>
            </a:r>
          </a:p>
          <a:p>
            <a:pPr algn="just"/>
            <a:endParaRPr lang="en-US" sz="2000" dirty="0" smtClean="0"/>
          </a:p>
          <a:p>
            <a:pPr algn="just"/>
            <a:r>
              <a:rPr lang="en-US" sz="2000" dirty="0" smtClean="0"/>
              <a:t>The following types of panniculitis are described:</a:t>
            </a:r>
          </a:p>
          <a:p>
            <a:pPr algn="just"/>
            <a:endParaRPr lang="en-US" sz="2000" b="1" dirty="0" smtClean="0"/>
          </a:p>
          <a:p>
            <a:pPr marL="971550" lvl="1" indent="-514350" algn="just">
              <a:buAutoNum type="romanLcPeriod"/>
            </a:pPr>
            <a:r>
              <a:rPr lang="en-US" sz="2000" b="1" dirty="0" smtClean="0"/>
              <a:t>Erythema nodosum</a:t>
            </a:r>
            <a:r>
              <a:rPr lang="en-US" sz="2000" dirty="0" smtClean="0"/>
              <a:t>, acute or chronic, is the most </a:t>
            </a:r>
            <a:r>
              <a:rPr lang="en-US" sz="2000" b="1" dirty="0" smtClean="0"/>
              <a:t>common</a:t>
            </a:r>
            <a:r>
              <a:rPr lang="en-US" sz="2000" dirty="0" smtClean="0"/>
              <a:t> form. The lesions consist of tender red nodules, 1-5 cm in diameter, seen more often on the anterior surface of the lower legs. It is often found in association with bacterial or fungal infections, drug intake, inflammatory bowel disease and certain malignancies.</a:t>
            </a:r>
          </a:p>
          <a:p>
            <a:pPr marL="971550" lvl="1" indent="-514350" algn="just">
              <a:buAutoNum type="romanLcPeriod"/>
            </a:pPr>
            <a:endParaRPr lang="en-US" sz="2000" b="1" dirty="0" smtClean="0"/>
          </a:p>
          <a:p>
            <a:pPr marL="971550" lvl="1" indent="-514350" algn="just">
              <a:buAutoNum type="romanLcPeriod"/>
            </a:pPr>
            <a:r>
              <a:rPr lang="en-US" sz="2000" b="1" dirty="0" smtClean="0"/>
              <a:t>Erythema induratum </a:t>
            </a:r>
            <a:r>
              <a:rPr lang="en-US" sz="2000" dirty="0" smtClean="0"/>
              <a:t>is a </a:t>
            </a:r>
            <a:r>
              <a:rPr lang="en-US" sz="2000" b="1" dirty="0" smtClean="0"/>
              <a:t>less common </a:t>
            </a:r>
            <a:r>
              <a:rPr lang="en-US" sz="2000" dirty="0" smtClean="0"/>
              <a:t>variety. The lesions are chronic, painless, slightly tender, recurrent and found on the calves of lower legs.</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5632311"/>
          </a:xfrm>
          <a:prstGeom prst="rect">
            <a:avLst/>
          </a:prstGeom>
        </p:spPr>
        <p:txBody>
          <a:bodyPr wrap="square">
            <a:spAutoFit/>
          </a:bodyPr>
          <a:lstStyle/>
          <a:p>
            <a:pPr algn="just"/>
            <a:r>
              <a:rPr lang="en-US" sz="2000" b="1" u="sng" dirty="0" smtClean="0"/>
              <a:t>Acne vulgaris</a:t>
            </a:r>
          </a:p>
          <a:p>
            <a:pPr marL="457200" indent="-457200" algn="just">
              <a:buFont typeface="Arial" pitchFamily="34" charset="0"/>
              <a:buChar char="•"/>
            </a:pPr>
            <a:r>
              <a:rPr lang="en-US" sz="2000" dirty="0" smtClean="0"/>
              <a:t>A common </a:t>
            </a:r>
            <a:r>
              <a:rPr lang="en-US" sz="2000" b="1" dirty="0" smtClean="0"/>
              <a:t>inflammatory</a:t>
            </a:r>
            <a:r>
              <a:rPr lang="en-US" sz="2000" dirty="0" smtClean="0"/>
              <a:t> </a:t>
            </a:r>
            <a:r>
              <a:rPr lang="en-US" sz="2000" b="1" dirty="0" smtClean="0"/>
              <a:t>disorder of the </a:t>
            </a:r>
            <a:r>
              <a:rPr lang="en-US" sz="2000" b="1" dirty="0" err="1" smtClean="0"/>
              <a:t>sebaceoous</a:t>
            </a:r>
            <a:r>
              <a:rPr lang="en-US" sz="2000" b="1" dirty="0" smtClean="0"/>
              <a:t> glands </a:t>
            </a:r>
            <a:r>
              <a:rPr lang="en-US" sz="2000" dirty="0" smtClean="0"/>
              <a:t>which are under androgen control, but the cause of acne is </a:t>
            </a:r>
            <a:r>
              <a:rPr lang="en-US" sz="2000" b="1" dirty="0" smtClean="0"/>
              <a:t>unknown</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Found predominantly in adolescents in both sexes.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lesions are seen more commonly on the face, upper chest and upper back. The appearance of lesions around puberty is related to </a:t>
            </a:r>
            <a:r>
              <a:rPr lang="en-US" sz="2000" b="1" dirty="0" smtClean="0"/>
              <a:t>physiologic hormonal variations</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condition affects the </a:t>
            </a:r>
            <a:r>
              <a:rPr lang="en-US" sz="2000" dirty="0" smtClean="0">
                <a:solidFill>
                  <a:srgbClr val="7030A0"/>
                </a:solidFill>
              </a:rPr>
              <a:t>hair follicle, the opening </a:t>
            </a:r>
            <a:r>
              <a:rPr lang="en-US" sz="2000" dirty="0" smtClean="0"/>
              <a:t>of which is </a:t>
            </a:r>
            <a:r>
              <a:rPr lang="en-US" sz="2000" dirty="0" smtClean="0">
                <a:solidFill>
                  <a:srgbClr val="7030A0"/>
                </a:solidFill>
              </a:rPr>
              <a:t>blocked by keratin </a:t>
            </a:r>
            <a:r>
              <a:rPr lang="en-US" sz="2000" dirty="0" smtClean="0"/>
              <a:t>material resulting in formation of </a:t>
            </a:r>
            <a:r>
              <a:rPr lang="en-US" sz="2000" b="1" i="1" dirty="0" smtClean="0"/>
              <a:t>comedones</a:t>
            </a:r>
            <a:r>
              <a:rPr lang="en-US" sz="2000" i="1" dirty="0" smtClean="0"/>
              <a:t>. </a:t>
            </a:r>
          </a:p>
          <a:p>
            <a:pPr marL="457200" indent="-457200" algn="just">
              <a:buFont typeface="Arial" pitchFamily="34" charset="0"/>
              <a:buChar char="•"/>
            </a:pPr>
            <a:endParaRPr lang="en-US" sz="2000" dirty="0" smtClean="0"/>
          </a:p>
          <a:p>
            <a:pPr marL="457200" indent="-457200">
              <a:buFont typeface="Arial" pitchFamily="34" charset="0"/>
              <a:buChar char="•"/>
            </a:pPr>
            <a:r>
              <a:rPr lang="en-US" sz="2000" dirty="0" smtClean="0"/>
              <a:t>Histologically, a comedone consists of </a:t>
            </a:r>
            <a:r>
              <a:rPr lang="en-US" sz="2000" b="1" dirty="0" err="1" smtClean="0"/>
              <a:t>keratinised</a:t>
            </a:r>
            <a:r>
              <a:rPr lang="en-US" sz="2000" b="1" dirty="0" smtClean="0"/>
              <a:t> cells, sebum </a:t>
            </a:r>
            <a:r>
              <a:rPr lang="en-US" sz="2000" dirty="0" smtClean="0"/>
              <a:t>and</a:t>
            </a:r>
            <a:r>
              <a:rPr lang="en-US" sz="2000" b="1" dirty="0" smtClean="0"/>
              <a:t> bacteria</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Comedones may be open having central black appearance due to oxidation of melanin called </a:t>
            </a:r>
            <a:r>
              <a:rPr lang="en-US" sz="2000" b="1" i="1" dirty="0" smtClean="0"/>
              <a:t>black heads</a:t>
            </a:r>
            <a:r>
              <a:rPr lang="en-US" sz="2000" i="1" dirty="0" smtClean="0"/>
              <a:t>,</a:t>
            </a:r>
            <a:r>
              <a:rPr lang="en-US" sz="2000" dirty="0" smtClean="0"/>
              <a:t> or they may be in closed follicles referred to as </a:t>
            </a:r>
            <a:r>
              <a:rPr lang="en-US" sz="2000" b="1" i="1" dirty="0" smtClean="0"/>
              <a:t>white heads</a:t>
            </a:r>
            <a:r>
              <a:rPr lang="en-US" sz="2000" i="1" dirty="0" smtClean="0"/>
              <a:t>.</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krishna bastola\Desktop\getty_rf_photo_of_open_and_closed_comedones_diagram.jpg"/>
          <p:cNvPicPr>
            <a:picLocks noChangeAspect="1" noChangeArrowheads="1"/>
          </p:cNvPicPr>
          <p:nvPr/>
        </p:nvPicPr>
        <p:blipFill>
          <a:blip r:embed="rId2"/>
          <a:srcRect/>
          <a:stretch>
            <a:fillRect/>
          </a:stretch>
        </p:blipFill>
        <p:spPr bwMode="auto">
          <a:xfrm>
            <a:off x="1167566" y="1447800"/>
            <a:ext cx="6528634" cy="4436293"/>
          </a:xfrm>
          <a:prstGeom prst="rect">
            <a:avLst/>
          </a:prstGeom>
          <a:noFill/>
        </p:spPr>
      </p:pic>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
        <p:nvSpPr>
          <p:cNvPr id="4" name="Rectangle 3"/>
          <p:cNvSpPr/>
          <p:nvPr/>
        </p:nvSpPr>
        <p:spPr>
          <a:xfrm>
            <a:off x="0" y="914400"/>
            <a:ext cx="1595758" cy="400110"/>
          </a:xfrm>
          <a:prstGeom prst="rect">
            <a:avLst/>
          </a:prstGeom>
        </p:spPr>
        <p:txBody>
          <a:bodyPr wrap="none">
            <a:spAutoFit/>
          </a:bodyPr>
          <a:lstStyle/>
          <a:p>
            <a:pPr algn="just"/>
            <a:r>
              <a:rPr lang="en-US" sz="2000" b="1" u="sng" dirty="0" smtClean="0"/>
              <a:t>Acne vulgaris</a:t>
            </a: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1077218"/>
          </a:xfrm>
          <a:prstGeom prst="rect">
            <a:avLst/>
          </a:prstGeom>
        </p:spPr>
        <p:txBody>
          <a:bodyPr wrap="square">
            <a:spAutoFit/>
          </a:bodyPr>
          <a:lstStyle/>
          <a:p>
            <a:pPr algn="just"/>
            <a:r>
              <a:rPr lang="en-US" sz="2400" b="1" dirty="0" smtClean="0"/>
              <a:t>Infectious dermatoses:</a:t>
            </a:r>
          </a:p>
          <a:p>
            <a:pPr algn="just"/>
            <a:r>
              <a:rPr lang="en-US" sz="2000" dirty="0" smtClean="0"/>
              <a:t>Microorganisms such as bacteria, viruses and fungi are responsible for a large number of dermatoses.</a:t>
            </a:r>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
        <p:nvSpPr>
          <p:cNvPr id="4" name="Rectangle 3"/>
          <p:cNvSpPr/>
          <p:nvPr/>
        </p:nvSpPr>
        <p:spPr>
          <a:xfrm>
            <a:off x="0" y="2362200"/>
            <a:ext cx="4724400" cy="3785652"/>
          </a:xfrm>
          <a:prstGeom prst="rect">
            <a:avLst/>
          </a:prstGeom>
        </p:spPr>
        <p:txBody>
          <a:bodyPr wrap="square">
            <a:spAutoFit/>
          </a:bodyPr>
          <a:lstStyle/>
          <a:p>
            <a:pPr algn="just"/>
            <a:r>
              <a:rPr lang="en-US" sz="2000" b="1" u="sng" dirty="0" smtClean="0"/>
              <a:t>Impetigo</a:t>
            </a:r>
          </a:p>
          <a:p>
            <a:pPr marL="457200" indent="-457200" algn="just">
              <a:buFont typeface="Arial" pitchFamily="34" charset="0"/>
              <a:buChar char="•"/>
            </a:pPr>
            <a:r>
              <a:rPr lang="en-US" sz="2000" dirty="0" smtClean="0"/>
              <a:t>Impetigo is a common </a:t>
            </a:r>
            <a:r>
              <a:rPr lang="en-US" sz="2000" b="1" dirty="0" smtClean="0"/>
              <a:t>superficial bacterial infection </a:t>
            </a:r>
            <a:r>
              <a:rPr lang="en-US" sz="2000" dirty="0" smtClean="0"/>
              <a:t>caused by </a:t>
            </a:r>
            <a:r>
              <a:rPr lang="en-US" sz="2000" i="1" dirty="0" smtClean="0"/>
              <a:t>Staphylococci</a:t>
            </a:r>
            <a:r>
              <a:rPr lang="en-US" sz="2000" dirty="0" smtClean="0"/>
              <a:t> and </a:t>
            </a:r>
            <a:r>
              <a:rPr lang="en-US" sz="2000" i="1" dirty="0" smtClean="0"/>
              <a:t>Streptococci</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condition may occur in children or in adults and more commonly involves hands and face.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lesions appear as </a:t>
            </a:r>
            <a:r>
              <a:rPr lang="en-US" sz="2000" b="1" dirty="0" err="1" smtClean="0"/>
              <a:t>vesico</a:t>
            </a:r>
            <a:r>
              <a:rPr lang="en-US" sz="2000" b="1" dirty="0" smtClean="0"/>
              <a:t>-pustules</a:t>
            </a:r>
            <a:r>
              <a:rPr lang="en-US" sz="2000" dirty="0" smtClean="0"/>
              <a:t> which may rupture and are followed by characteristic yellowish crusts.</a:t>
            </a:r>
            <a:endParaRPr lang="en-US" sz="2000" dirty="0"/>
          </a:p>
        </p:txBody>
      </p:sp>
      <p:pic>
        <p:nvPicPr>
          <p:cNvPr id="5" name="Picture 2" descr="C:\Users\krishna bastola\Desktop\img0034.jpg"/>
          <p:cNvPicPr>
            <a:picLocks noChangeAspect="1" noChangeArrowheads="1"/>
          </p:cNvPicPr>
          <p:nvPr/>
        </p:nvPicPr>
        <p:blipFill>
          <a:blip r:embed="rId2"/>
          <a:srcRect/>
          <a:stretch>
            <a:fillRect/>
          </a:stretch>
        </p:blipFill>
        <p:spPr bwMode="auto">
          <a:xfrm>
            <a:off x="4942207" y="2743200"/>
            <a:ext cx="4129262" cy="2971800"/>
          </a:xfrm>
          <a:prstGeom prst="rect">
            <a:avLst/>
          </a:prstGeom>
          <a:noFill/>
        </p:spPr>
      </p:pic>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5324535"/>
          </a:xfrm>
          <a:prstGeom prst="rect">
            <a:avLst/>
          </a:prstGeom>
        </p:spPr>
        <p:txBody>
          <a:bodyPr wrap="square">
            <a:spAutoFit/>
          </a:bodyPr>
          <a:lstStyle/>
          <a:p>
            <a:pPr algn="just"/>
            <a:r>
              <a:rPr lang="en-US" sz="2000" b="1" u="sng" dirty="0" smtClean="0"/>
              <a:t>Verrucae (warts)</a:t>
            </a:r>
          </a:p>
          <a:p>
            <a:pPr marL="457200" indent="-457200" algn="just">
              <a:buFont typeface="Arial" pitchFamily="34" charset="0"/>
              <a:buChar char="•"/>
            </a:pPr>
            <a:r>
              <a:rPr lang="en-US" sz="2000" dirty="0" smtClean="0"/>
              <a:t>Verrucae or warts are common </a:t>
            </a:r>
            <a:r>
              <a:rPr lang="en-US" sz="2000" b="1" dirty="0" smtClean="0"/>
              <a:t>viral lesions </a:t>
            </a:r>
            <a:r>
              <a:rPr lang="en-US" sz="2000" dirty="0" smtClean="0"/>
              <a:t>of the skin.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are caused by </a:t>
            </a:r>
            <a:r>
              <a:rPr lang="en-US" sz="2000" b="1" dirty="0" smtClean="0"/>
              <a:t>human papillomaviruses (HPV)</a:t>
            </a:r>
            <a:r>
              <a:rPr lang="en-US" sz="2000" dirty="0" smtClean="0"/>
              <a:t> that belong to papovavirus group, a type of DNA oncogenic virus.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are common lesions of children and adolescents, although they may be encountered in any age group.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Transmission usually involves direct contact with an infected individual or autoinoculation. They generally are self-limited, most often regressing spontaneously within 6 months to 2 years.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virus subverts </a:t>
            </a:r>
            <a:r>
              <a:rPr lang="en-US" sz="2000" b="1" dirty="0" smtClean="0"/>
              <a:t>cell cycle control </a:t>
            </a:r>
            <a:r>
              <a:rPr lang="en-US" sz="2000" dirty="0" smtClean="0"/>
              <a:t>to allow </a:t>
            </a:r>
            <a:r>
              <a:rPr lang="en-US" sz="2000" b="1" dirty="0" smtClean="0"/>
              <a:t>increased</a:t>
            </a:r>
            <a:r>
              <a:rPr lang="en-US" sz="2000" dirty="0" smtClean="0"/>
              <a:t> proliferation of epithelial cells and production of new virus. The </a:t>
            </a:r>
            <a:r>
              <a:rPr lang="en-US" sz="2000" b="1" dirty="0" smtClean="0"/>
              <a:t>immune response </a:t>
            </a:r>
            <a:r>
              <a:rPr lang="en-US" sz="2000" dirty="0" smtClean="0"/>
              <a:t>normally limits the growth of these tumors, and </a:t>
            </a:r>
            <a:r>
              <a:rPr lang="en-US" sz="2000" b="1" dirty="0" smtClean="0"/>
              <a:t>immunodeficiency</a:t>
            </a:r>
            <a:r>
              <a:rPr lang="en-US" sz="2000" dirty="0" smtClean="0"/>
              <a:t> often is associated with increased numbers and larger sized verrucae or warts.</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152400"/>
            <a:ext cx="660822"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Ear</a:t>
            </a:r>
            <a:endParaRPr lang="en-US" sz="2800" b="1" dirty="0"/>
          </a:p>
        </p:txBody>
      </p:sp>
      <p:sp>
        <p:nvSpPr>
          <p:cNvPr id="3" name="Rectangle 2"/>
          <p:cNvSpPr/>
          <p:nvPr/>
        </p:nvSpPr>
        <p:spPr>
          <a:xfrm>
            <a:off x="0" y="1066800"/>
            <a:ext cx="9144000" cy="3170099"/>
          </a:xfrm>
          <a:prstGeom prst="rect">
            <a:avLst/>
          </a:prstGeom>
        </p:spPr>
        <p:txBody>
          <a:bodyPr wrap="square">
            <a:spAutoFit/>
          </a:bodyPr>
          <a:lstStyle/>
          <a:p>
            <a:pPr marL="457200" indent="-457200" algn="just">
              <a:buFont typeface="Arial" pitchFamily="34" charset="0"/>
              <a:buChar char="•"/>
            </a:pPr>
            <a:r>
              <a:rPr lang="en-US" sz="2000" dirty="0" smtClean="0"/>
              <a:t>The ear is the organ of hearing.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supplied by the 8</a:t>
            </a:r>
            <a:r>
              <a:rPr lang="en-US" sz="2000" baseline="30000" dirty="0" smtClean="0"/>
              <a:t>th</a:t>
            </a:r>
            <a:r>
              <a:rPr lang="en-US" sz="2000" dirty="0" smtClean="0"/>
              <a:t> </a:t>
            </a:r>
            <a:r>
              <a:rPr lang="en-US" sz="2000" i="1" dirty="0" smtClean="0"/>
              <a:t>cranial nerve, </a:t>
            </a:r>
            <a:r>
              <a:rPr lang="en-US" sz="2000" dirty="0" smtClean="0"/>
              <a:t>i.e. the cochlear part of the </a:t>
            </a:r>
            <a:r>
              <a:rPr lang="en-US" sz="2000" i="1" dirty="0" smtClean="0"/>
              <a:t>vestibulocochlear</a:t>
            </a:r>
            <a:r>
              <a:rPr lang="en-US" sz="2000" dirty="0" smtClean="0"/>
              <a:t> nerve which is stimulated by vibrations caused by sound waves.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With the exception of the auricle (pinna), the structures that form the ear are encased within the petrous portion of the temporal bone.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Besides the </a:t>
            </a:r>
            <a:r>
              <a:rPr lang="en-US" sz="2000" i="1" dirty="0" smtClean="0"/>
              <a:t>function of hearing, </a:t>
            </a:r>
            <a:r>
              <a:rPr lang="en-US" sz="2000" dirty="0" smtClean="0"/>
              <a:t>the stimulation of vestibular labyrinth can cause vertigo, nausea, vomiting and nystagmus.</a:t>
            </a:r>
            <a:endParaRPr lang="en-US" sz="2000" dirty="0"/>
          </a:p>
        </p:txBody>
      </p:sp>
      <p:sp>
        <p:nvSpPr>
          <p:cNvPr id="4" name="Rectangle 3"/>
          <p:cNvSpPr/>
          <p:nvPr/>
        </p:nvSpPr>
        <p:spPr>
          <a:xfrm>
            <a:off x="0" y="4784229"/>
            <a:ext cx="9144000" cy="1692771"/>
          </a:xfrm>
          <a:prstGeom prst="rect">
            <a:avLst/>
          </a:prstGeom>
        </p:spPr>
        <p:txBody>
          <a:bodyPr wrap="square">
            <a:spAutoFit/>
          </a:bodyPr>
          <a:lstStyle/>
          <a:p>
            <a:pPr lvl="1"/>
            <a:r>
              <a:rPr lang="en-US" sz="2400" b="1" u="sng" dirty="0" smtClean="0"/>
              <a:t>Structure</a:t>
            </a:r>
          </a:p>
          <a:p>
            <a:pPr lvl="1"/>
            <a:r>
              <a:rPr lang="en-US" sz="2000" dirty="0" smtClean="0"/>
              <a:t>The ear is divided into three distinct parts:</a:t>
            </a:r>
          </a:p>
          <a:p>
            <a:pPr lvl="8"/>
            <a:r>
              <a:rPr lang="en-US" sz="2000" dirty="0" smtClean="0"/>
              <a:t>• outer ear</a:t>
            </a:r>
          </a:p>
          <a:p>
            <a:pPr lvl="8"/>
            <a:r>
              <a:rPr lang="en-US" sz="2000" dirty="0" smtClean="0"/>
              <a:t>• middle ear (tympanic cavity)</a:t>
            </a:r>
          </a:p>
          <a:p>
            <a:pPr lvl="8"/>
            <a:r>
              <a:rPr lang="en-US" sz="2000" dirty="0" smtClean="0"/>
              <a:t>• inner ear.</a:t>
            </a:r>
            <a:endParaRPr lang="en-US" sz="2000" dirty="0"/>
          </a:p>
        </p:txBody>
      </p:sp>
    </p:spTree>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mnm.jpg"/>
          <p:cNvPicPr>
            <a:picLocks noChangeAspect="1" noChangeArrowheads="1"/>
          </p:cNvPicPr>
          <p:nvPr/>
        </p:nvPicPr>
        <p:blipFill>
          <a:blip r:embed="rId2"/>
          <a:srcRect/>
          <a:stretch>
            <a:fillRect/>
          </a:stretch>
        </p:blipFill>
        <p:spPr bwMode="auto">
          <a:xfrm>
            <a:off x="1524000" y="1524000"/>
            <a:ext cx="5562600" cy="3422475"/>
          </a:xfrm>
          <a:prstGeom prst="rect">
            <a:avLst/>
          </a:prstGeom>
          <a:noFill/>
        </p:spPr>
      </p:pic>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
        <p:nvSpPr>
          <p:cNvPr id="4" name="TextBox 3"/>
          <p:cNvSpPr txBox="1"/>
          <p:nvPr/>
        </p:nvSpPr>
        <p:spPr>
          <a:xfrm>
            <a:off x="1143001" y="5791200"/>
            <a:ext cx="6629400" cy="369332"/>
          </a:xfrm>
          <a:prstGeom prst="rect">
            <a:avLst/>
          </a:prstGeom>
          <a:noFill/>
        </p:spPr>
        <p:txBody>
          <a:bodyPr wrap="square" rtlCol="0">
            <a:spAutoFit/>
          </a:bodyPr>
          <a:lstStyle/>
          <a:p>
            <a:r>
              <a:rPr lang="en-US" b="1" dirty="0" smtClean="0"/>
              <a:t>Fig: Multiple warts, with characteristic rough, pebble-like surfaces.</a:t>
            </a:r>
            <a:endParaRPr lang="en-US" b="1" dirty="0"/>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3785652"/>
          </a:xfrm>
          <a:prstGeom prst="rect">
            <a:avLst/>
          </a:prstGeom>
        </p:spPr>
        <p:txBody>
          <a:bodyPr wrap="square">
            <a:spAutoFit/>
          </a:bodyPr>
          <a:lstStyle/>
          <a:p>
            <a:pPr algn="just"/>
            <a:r>
              <a:rPr lang="en-US" sz="2000" b="1" u="sng" dirty="0" smtClean="0"/>
              <a:t>Viral exanthemata</a:t>
            </a:r>
          </a:p>
          <a:p>
            <a:pPr marL="457200" indent="-457200" algn="just">
              <a:buFont typeface="Arial" pitchFamily="34" charset="0"/>
              <a:buChar char="•"/>
            </a:pPr>
            <a:r>
              <a:rPr lang="en-US" sz="2000" dirty="0" smtClean="0"/>
              <a:t>Viral exanthemata are a group of contagious conditions in which the epidermal cells are destroyed by replicating viruses causing </a:t>
            </a:r>
            <a:r>
              <a:rPr lang="en-US" sz="2000" b="1" dirty="0" smtClean="0"/>
              <a:t>eruption</a:t>
            </a:r>
            <a:r>
              <a:rPr lang="en-US" sz="2000" dirty="0" smtClean="0"/>
              <a:t> or </a:t>
            </a:r>
            <a:r>
              <a:rPr lang="en-US" sz="2000" b="1" dirty="0" smtClean="0"/>
              <a:t>rash</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There are predominantly two groups of viruses which may cause </a:t>
            </a:r>
            <a:r>
              <a:rPr lang="en-US" sz="2000" b="1" dirty="0" err="1" smtClean="0"/>
              <a:t>exanthem</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These are: the </a:t>
            </a:r>
            <a:r>
              <a:rPr lang="en-US" sz="2000" i="1" dirty="0" smtClean="0"/>
              <a:t>poxvirus group </a:t>
            </a:r>
            <a:r>
              <a:rPr lang="en-US" sz="2000" dirty="0" smtClean="0"/>
              <a:t>(e.g. smallpox or </a:t>
            </a:r>
            <a:r>
              <a:rPr lang="en-US" sz="2000" dirty="0" err="1" smtClean="0"/>
              <a:t>variola</a:t>
            </a:r>
            <a:r>
              <a:rPr lang="en-US" sz="2000" dirty="0" smtClean="0"/>
              <a:t>, cowpox or </a:t>
            </a:r>
            <a:r>
              <a:rPr lang="en-US" sz="2000" dirty="0" err="1" smtClean="0"/>
              <a:t>vaccinia</a:t>
            </a:r>
            <a:r>
              <a:rPr lang="en-US" sz="2000" dirty="0" smtClean="0"/>
              <a:t>), and the </a:t>
            </a:r>
            <a:r>
              <a:rPr lang="en-US" sz="2000" i="1" dirty="0" smtClean="0"/>
              <a:t>herpesvirus group </a:t>
            </a:r>
            <a:r>
              <a:rPr lang="en-US" sz="2000" dirty="0" smtClean="0"/>
              <a:t>(e.g. chickenpox or varicella, herpes zoster or shingles, herpes simplex).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Clinically, these conditions have different presentations but the eruptive lesions may look alike and are, therefore, considered together.</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5632311"/>
          </a:xfrm>
          <a:prstGeom prst="rect">
            <a:avLst/>
          </a:prstGeom>
        </p:spPr>
        <p:txBody>
          <a:bodyPr wrap="square">
            <a:spAutoFit/>
          </a:bodyPr>
          <a:lstStyle/>
          <a:p>
            <a:pPr algn="just"/>
            <a:r>
              <a:rPr lang="en-US" sz="2000" b="1" u="sng" dirty="0" smtClean="0"/>
              <a:t>Superficial mycoses</a:t>
            </a:r>
          </a:p>
          <a:p>
            <a:pPr algn="just"/>
            <a:endParaRPr lang="en-US" sz="2000" b="1" dirty="0" smtClean="0"/>
          </a:p>
          <a:p>
            <a:pPr algn="just"/>
            <a:r>
              <a:rPr lang="en-US" sz="2000" dirty="0" smtClean="0"/>
              <a:t>Superficial fungal infections of the skin are localised to </a:t>
            </a:r>
            <a:r>
              <a:rPr lang="en-US" sz="2000" b="1" dirty="0" smtClean="0"/>
              <a:t>stratum corneum</a:t>
            </a:r>
            <a:r>
              <a:rPr lang="en-US" sz="2000" dirty="0" smtClean="0"/>
              <a:t>. </a:t>
            </a:r>
          </a:p>
          <a:p>
            <a:pPr algn="just"/>
            <a:endParaRPr lang="en-US" sz="2000" dirty="0" smtClean="0"/>
          </a:p>
          <a:p>
            <a:pPr algn="just"/>
            <a:r>
              <a:rPr lang="en-US" sz="2000" dirty="0" smtClean="0"/>
              <a:t>These include some of the common dermatophytes such as:</a:t>
            </a:r>
          </a:p>
          <a:p>
            <a:pPr algn="just"/>
            <a:r>
              <a:rPr lang="en-US" sz="2000" i="1" dirty="0" err="1" smtClean="0"/>
              <a:t>Trichophyton</a:t>
            </a:r>
            <a:r>
              <a:rPr lang="en-US" sz="2000" i="1" dirty="0" smtClean="0"/>
              <a:t> </a:t>
            </a:r>
            <a:r>
              <a:rPr lang="en-US" sz="2000" i="1" dirty="0" err="1" smtClean="0"/>
              <a:t>rubrum</a:t>
            </a:r>
            <a:r>
              <a:rPr lang="en-US" sz="2000" i="1" dirty="0" smtClean="0"/>
              <a:t>, </a:t>
            </a:r>
            <a:r>
              <a:rPr lang="en-US" sz="2000" i="1" dirty="0" smtClean="0">
                <a:latin typeface="Times New Roman" pitchFamily="18" charset="0"/>
                <a:cs typeface="Times New Roman" pitchFamily="18" charset="0"/>
              </a:rPr>
              <a:t>T. </a:t>
            </a:r>
            <a:r>
              <a:rPr lang="en-US" sz="2000" i="1" dirty="0" err="1" smtClean="0">
                <a:latin typeface="Times New Roman" pitchFamily="18" charset="0"/>
                <a:cs typeface="Times New Roman" pitchFamily="18" charset="0"/>
              </a:rPr>
              <a:t>interdigitale</a:t>
            </a:r>
            <a:r>
              <a:rPr lang="en-US" sz="2000" i="1" dirty="0" smtClean="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Epidermophyton</a:t>
            </a:r>
            <a:r>
              <a:rPr lang="en-US" sz="2000" i="1" dirty="0" smtClean="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floccosum</a:t>
            </a:r>
            <a:r>
              <a:rPr lang="en-US" sz="2000" i="1" dirty="0" smtClean="0">
                <a:latin typeface="Times New Roman" pitchFamily="18" charset="0"/>
                <a:cs typeface="Times New Roman" pitchFamily="18" charset="0"/>
              </a:rPr>
              <a:t> and </a:t>
            </a:r>
            <a:r>
              <a:rPr lang="en-US" sz="2000" i="1" dirty="0" err="1" smtClean="0"/>
              <a:t>Pityrosporum</a:t>
            </a:r>
            <a:r>
              <a:rPr lang="en-US" sz="2000" i="1" dirty="0" smtClean="0"/>
              <a:t>. </a:t>
            </a:r>
          </a:p>
          <a:p>
            <a:pPr algn="just"/>
            <a:endParaRPr lang="en-US" sz="2000" i="1" dirty="0" smtClean="0"/>
          </a:p>
          <a:p>
            <a:pPr algn="just"/>
            <a:r>
              <a:rPr lang="en-US" sz="2000" dirty="0" smtClean="0"/>
              <a:t>Clinically, these fungal infections are labelled according to the region involved. These are as follows:</a:t>
            </a:r>
          </a:p>
          <a:p>
            <a:pPr marL="971550" lvl="1" indent="-514350" algn="just">
              <a:buAutoNum type="romanLcParenR"/>
            </a:pPr>
            <a:r>
              <a:rPr lang="en-US" sz="2000" b="1" dirty="0" err="1" smtClean="0"/>
              <a:t>Tinea</a:t>
            </a:r>
            <a:r>
              <a:rPr lang="en-US" sz="2000" b="1" dirty="0" smtClean="0"/>
              <a:t> </a:t>
            </a:r>
            <a:r>
              <a:rPr lang="en-US" sz="2000" b="1" dirty="0" err="1" smtClean="0"/>
              <a:t>capitis</a:t>
            </a:r>
            <a:r>
              <a:rPr lang="en-US" sz="2000" b="1" dirty="0" smtClean="0"/>
              <a:t> </a:t>
            </a:r>
            <a:r>
              <a:rPr lang="en-US" sz="2000" dirty="0" smtClean="0"/>
              <a:t>occurring on the scalp, especially in children.</a:t>
            </a:r>
          </a:p>
          <a:p>
            <a:pPr marL="971550" lvl="1" indent="-514350" algn="just">
              <a:buAutoNum type="romanLcParenR"/>
            </a:pPr>
            <a:r>
              <a:rPr lang="en-US" sz="2000" b="1" dirty="0" err="1" smtClean="0"/>
              <a:t>Tinea</a:t>
            </a:r>
            <a:r>
              <a:rPr lang="en-US" sz="2000" b="1" dirty="0" smtClean="0"/>
              <a:t> </a:t>
            </a:r>
            <a:r>
              <a:rPr lang="en-US" sz="2000" b="1" dirty="0" err="1" smtClean="0"/>
              <a:t>barbae</a:t>
            </a:r>
            <a:r>
              <a:rPr lang="en-US" sz="2000" b="1" dirty="0" smtClean="0"/>
              <a:t> </a:t>
            </a:r>
            <a:r>
              <a:rPr lang="en-US" sz="2000" dirty="0" smtClean="0"/>
              <a:t>affecting the region of beard in adult males.</a:t>
            </a:r>
          </a:p>
          <a:p>
            <a:pPr marL="971550" lvl="1" indent="-514350" algn="just">
              <a:buAutoNum type="romanLcParenR"/>
            </a:pPr>
            <a:r>
              <a:rPr lang="en-US" sz="2000" b="1" dirty="0" err="1" smtClean="0"/>
              <a:t>Tinea</a:t>
            </a:r>
            <a:r>
              <a:rPr lang="en-US" sz="2000" b="1" dirty="0" smtClean="0"/>
              <a:t> </a:t>
            </a:r>
            <a:r>
              <a:rPr lang="en-US" sz="2000" b="1" dirty="0" err="1" smtClean="0"/>
              <a:t>corporis</a:t>
            </a:r>
            <a:r>
              <a:rPr lang="en-US" sz="2000" b="1" dirty="0" smtClean="0"/>
              <a:t> </a:t>
            </a:r>
            <a:r>
              <a:rPr lang="en-US" sz="2000" dirty="0" smtClean="0"/>
              <a:t>involving the body surface at all ages.</a:t>
            </a:r>
          </a:p>
          <a:p>
            <a:pPr marL="971550" lvl="1" indent="-514350" algn="just">
              <a:buAutoNum type="romanLcParenR"/>
            </a:pPr>
            <a:r>
              <a:rPr lang="en-US" sz="2000" b="1" dirty="0" err="1" smtClean="0"/>
              <a:t>Tinea</a:t>
            </a:r>
            <a:r>
              <a:rPr lang="en-US" sz="2000" b="1" dirty="0" smtClean="0"/>
              <a:t> </a:t>
            </a:r>
            <a:r>
              <a:rPr lang="en-US" sz="2000" b="1" dirty="0" err="1" smtClean="0"/>
              <a:t>cruris</a:t>
            </a:r>
            <a:r>
              <a:rPr lang="en-US" sz="2000" b="1" dirty="0" smtClean="0"/>
              <a:t> </a:t>
            </a:r>
            <a:r>
              <a:rPr lang="en-US" sz="2000" dirty="0" smtClean="0"/>
              <a:t>occurs most frequently in the region of groin in obese men, especially in hot weather.</a:t>
            </a:r>
          </a:p>
          <a:p>
            <a:pPr marL="971550" lvl="1" indent="-514350" algn="just">
              <a:buAutoNum type="romanLcParenR"/>
            </a:pPr>
            <a:r>
              <a:rPr lang="en-US" sz="2000" b="1" dirty="0" err="1" smtClean="0"/>
              <a:t>Tinea</a:t>
            </a:r>
            <a:r>
              <a:rPr lang="en-US" sz="2000" b="1" dirty="0" smtClean="0"/>
              <a:t> </a:t>
            </a:r>
            <a:r>
              <a:rPr lang="en-US" sz="2000" b="1" dirty="0" err="1" smtClean="0"/>
              <a:t>pedis</a:t>
            </a:r>
            <a:r>
              <a:rPr lang="en-US" sz="2000" b="1" dirty="0" smtClean="0"/>
              <a:t> </a:t>
            </a:r>
            <a:r>
              <a:rPr lang="en-US" sz="2000" dirty="0" smtClean="0"/>
              <a:t>or ‘athlete foot’ is located in the web spaces between the toes.</a:t>
            </a:r>
          </a:p>
          <a:p>
            <a:pPr marL="971550" lvl="1" indent="-514350" algn="just">
              <a:buAutoNum type="romanLcParenR"/>
            </a:pPr>
            <a:r>
              <a:rPr lang="en-US" sz="2000" b="1" dirty="0" err="1" smtClean="0"/>
              <a:t>Onychomycosis</a:t>
            </a:r>
            <a:r>
              <a:rPr lang="en-US" sz="2000" b="1" dirty="0" smtClean="0"/>
              <a:t> </a:t>
            </a:r>
            <a:r>
              <a:rPr lang="en-US" sz="2000" dirty="0" smtClean="0"/>
              <a:t>shows disintegration of the nail substance.</a:t>
            </a:r>
          </a:p>
          <a:p>
            <a:pPr marL="971550" lvl="1" indent="-514350" algn="just">
              <a:buAutoNum type="romanLcParenR"/>
            </a:pPr>
            <a:r>
              <a:rPr lang="en-US" sz="2000" b="1" dirty="0" err="1" smtClean="0"/>
              <a:t>Tinea</a:t>
            </a:r>
            <a:r>
              <a:rPr lang="en-US" sz="2000" b="1" dirty="0" smtClean="0"/>
              <a:t> </a:t>
            </a:r>
            <a:r>
              <a:rPr lang="en-US" sz="2000" b="1" dirty="0" err="1" smtClean="0"/>
              <a:t>versicolor</a:t>
            </a:r>
            <a:r>
              <a:rPr lang="en-US" sz="2000" b="1" dirty="0" smtClean="0"/>
              <a:t> </a:t>
            </a:r>
            <a:r>
              <a:rPr lang="en-US" sz="2000" dirty="0" smtClean="0"/>
              <a:t>caused by </a:t>
            </a:r>
            <a:r>
              <a:rPr lang="en-US" sz="2000" i="1" dirty="0" err="1" smtClean="0"/>
              <a:t>Malassezia</a:t>
            </a:r>
            <a:r>
              <a:rPr lang="en-US" sz="2000" i="1" dirty="0" smtClean="0"/>
              <a:t> </a:t>
            </a:r>
            <a:r>
              <a:rPr lang="en-US" sz="2000" i="1" dirty="0" err="1" smtClean="0"/>
              <a:t>furfur</a:t>
            </a:r>
            <a:r>
              <a:rPr lang="en-US" sz="2000" i="1" dirty="0" smtClean="0"/>
              <a:t> </a:t>
            </a:r>
            <a:r>
              <a:rPr lang="en-US" sz="2000" dirty="0" smtClean="0"/>
              <a:t>generally affects the upper trunk.</a:t>
            </a:r>
            <a:endParaRPr lang="en-US" sz="2000" dirty="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inea pedis on toes"/>
          <p:cNvPicPr>
            <a:picLocks noChangeAspect="1" noChangeArrowheads="1"/>
          </p:cNvPicPr>
          <p:nvPr/>
        </p:nvPicPr>
        <p:blipFill>
          <a:blip r:embed="rId2"/>
          <a:srcRect/>
          <a:stretch>
            <a:fillRect/>
          </a:stretch>
        </p:blipFill>
        <p:spPr bwMode="auto">
          <a:xfrm>
            <a:off x="161364" y="304800"/>
            <a:ext cx="3267635" cy="2672834"/>
          </a:xfrm>
          <a:prstGeom prst="rect">
            <a:avLst/>
          </a:prstGeom>
          <a:noFill/>
          <a:ln w="9525">
            <a:noFill/>
            <a:miter lim="800000"/>
            <a:headEnd/>
            <a:tailEnd/>
          </a:ln>
        </p:spPr>
      </p:pic>
      <p:pic>
        <p:nvPicPr>
          <p:cNvPr id="3" name="Picture 14" descr="lesions on the inner thigh"/>
          <p:cNvPicPr>
            <a:picLocks noChangeAspect="1" noChangeArrowheads="1"/>
          </p:cNvPicPr>
          <p:nvPr/>
        </p:nvPicPr>
        <p:blipFill>
          <a:blip r:embed="rId3"/>
          <a:srcRect/>
          <a:stretch>
            <a:fillRect/>
          </a:stretch>
        </p:blipFill>
        <p:spPr bwMode="auto">
          <a:xfrm>
            <a:off x="152400" y="3733800"/>
            <a:ext cx="3276600" cy="2590800"/>
          </a:xfrm>
          <a:prstGeom prst="rect">
            <a:avLst/>
          </a:prstGeom>
          <a:noFill/>
          <a:ln w="9525">
            <a:noFill/>
            <a:miter lim="800000"/>
            <a:headEnd/>
            <a:tailEnd/>
          </a:ln>
        </p:spPr>
      </p:pic>
      <p:pic>
        <p:nvPicPr>
          <p:cNvPr id="4" name="Picture 18" descr="Tinea of the nails"/>
          <p:cNvPicPr>
            <a:picLocks noChangeAspect="1" noChangeArrowheads="1"/>
          </p:cNvPicPr>
          <p:nvPr/>
        </p:nvPicPr>
        <p:blipFill>
          <a:blip r:embed="rId4"/>
          <a:srcRect/>
          <a:stretch>
            <a:fillRect/>
          </a:stretch>
        </p:blipFill>
        <p:spPr bwMode="auto">
          <a:xfrm>
            <a:off x="5943600" y="228600"/>
            <a:ext cx="3124200" cy="2615609"/>
          </a:xfrm>
          <a:prstGeom prst="rect">
            <a:avLst/>
          </a:prstGeom>
          <a:noFill/>
          <a:ln w="9525">
            <a:noFill/>
            <a:miter lim="800000"/>
            <a:headEnd/>
            <a:tailEnd/>
          </a:ln>
        </p:spPr>
      </p:pic>
      <p:pic>
        <p:nvPicPr>
          <p:cNvPr id="5" name="Picture 21" descr="tinea on a babies head"/>
          <p:cNvPicPr>
            <a:picLocks noChangeAspect="1" noChangeArrowheads="1"/>
          </p:cNvPicPr>
          <p:nvPr/>
        </p:nvPicPr>
        <p:blipFill>
          <a:blip r:embed="rId5"/>
          <a:srcRect/>
          <a:stretch>
            <a:fillRect/>
          </a:stretch>
        </p:blipFill>
        <p:spPr bwMode="auto">
          <a:xfrm>
            <a:off x="5867400" y="3505200"/>
            <a:ext cx="3124200" cy="3124200"/>
          </a:xfrm>
          <a:prstGeom prst="rect">
            <a:avLst/>
          </a:prstGeom>
          <a:noFill/>
          <a:ln w="9525">
            <a:noFill/>
            <a:miter lim="800000"/>
            <a:headEnd/>
            <a:tailEnd/>
          </a:ln>
        </p:spPr>
      </p:pic>
      <p:sp>
        <p:nvSpPr>
          <p:cNvPr id="6" name="Rectangle 5"/>
          <p:cNvSpPr/>
          <p:nvPr/>
        </p:nvSpPr>
        <p:spPr>
          <a:xfrm>
            <a:off x="4423735" y="6019800"/>
            <a:ext cx="1443665" cy="369332"/>
          </a:xfrm>
          <a:prstGeom prst="rect">
            <a:avLst/>
          </a:prstGeom>
        </p:spPr>
        <p:txBody>
          <a:bodyPr wrap="none">
            <a:spAutoFit/>
          </a:bodyPr>
          <a:lstStyle/>
          <a:p>
            <a:r>
              <a:rPr lang="en-US" b="1" dirty="0" err="1" smtClean="0">
                <a:latin typeface="Times New Roman" pitchFamily="18" charset="0"/>
                <a:cs typeface="Times New Roman" pitchFamily="18" charset="0"/>
              </a:rPr>
              <a:t>Tinea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capitis</a:t>
            </a:r>
            <a:endParaRPr lang="en-US" dirty="0"/>
          </a:p>
        </p:txBody>
      </p:sp>
      <p:sp>
        <p:nvSpPr>
          <p:cNvPr id="7" name="Rectangle 6"/>
          <p:cNvSpPr/>
          <p:nvPr/>
        </p:nvSpPr>
        <p:spPr>
          <a:xfrm>
            <a:off x="4238543" y="2286000"/>
            <a:ext cx="1781257" cy="369332"/>
          </a:xfrm>
          <a:prstGeom prst="rect">
            <a:avLst/>
          </a:prstGeom>
        </p:spPr>
        <p:txBody>
          <a:bodyPr wrap="none">
            <a:spAutoFit/>
          </a:bodyPr>
          <a:lstStyle/>
          <a:p>
            <a:r>
              <a:rPr lang="en-US" b="1" dirty="0" err="1" smtClean="0">
                <a:latin typeface="Times New Roman" pitchFamily="18" charset="0"/>
                <a:cs typeface="Times New Roman" pitchFamily="18" charset="0"/>
              </a:rPr>
              <a:t>Onychomycosis</a:t>
            </a:r>
            <a:endParaRPr lang="en-US" dirty="0"/>
          </a:p>
        </p:txBody>
      </p:sp>
      <p:sp>
        <p:nvSpPr>
          <p:cNvPr id="8" name="Rectangle 7"/>
          <p:cNvSpPr/>
          <p:nvPr/>
        </p:nvSpPr>
        <p:spPr>
          <a:xfrm>
            <a:off x="3352800" y="4343400"/>
            <a:ext cx="1392369" cy="369332"/>
          </a:xfrm>
          <a:prstGeom prst="rect">
            <a:avLst/>
          </a:prstGeom>
        </p:spPr>
        <p:txBody>
          <a:bodyPr wrap="none">
            <a:spAutoFit/>
          </a:bodyPr>
          <a:lstStyle/>
          <a:p>
            <a:r>
              <a:rPr lang="en-US" b="1" dirty="0" err="1" smtClean="0">
                <a:latin typeface="Times New Roman" pitchFamily="18" charset="0"/>
                <a:cs typeface="Times New Roman" pitchFamily="18" charset="0"/>
              </a:rPr>
              <a:t>Tinea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cruris</a:t>
            </a:r>
            <a:endParaRPr lang="en-US" dirty="0"/>
          </a:p>
        </p:txBody>
      </p:sp>
      <p:sp>
        <p:nvSpPr>
          <p:cNvPr id="9" name="Rectangle 8"/>
          <p:cNvSpPr/>
          <p:nvPr/>
        </p:nvSpPr>
        <p:spPr>
          <a:xfrm>
            <a:off x="3352800" y="457200"/>
            <a:ext cx="1373133" cy="369332"/>
          </a:xfrm>
          <a:prstGeom prst="rect">
            <a:avLst/>
          </a:prstGeom>
        </p:spPr>
        <p:txBody>
          <a:bodyPr wrap="none">
            <a:spAutoFit/>
          </a:bodyPr>
          <a:lstStyle/>
          <a:p>
            <a:r>
              <a:rPr lang="en-US" b="1" dirty="0" err="1" smtClean="0">
                <a:solidFill>
                  <a:srgbClr val="C00000"/>
                </a:solidFill>
                <a:latin typeface="Times New Roman" pitchFamily="18" charset="0"/>
                <a:cs typeface="Times New Roman" pitchFamily="18" charset="0"/>
              </a:rPr>
              <a:t>Tinea</a:t>
            </a:r>
            <a:r>
              <a:rPr lang="en-US" b="1" dirty="0" smtClean="0">
                <a:solidFill>
                  <a:srgbClr val="C00000"/>
                </a:solidFill>
                <a:latin typeface="Times New Roman" pitchFamily="18" charset="0"/>
                <a:cs typeface="Times New Roman" pitchFamily="18" charset="0"/>
              </a:rPr>
              <a:t> </a:t>
            </a:r>
            <a:r>
              <a:rPr lang="en-US" b="1" dirty="0" err="1" smtClean="0">
                <a:solidFill>
                  <a:srgbClr val="C00000"/>
                </a:solidFill>
                <a:latin typeface="Times New Roman" pitchFamily="18" charset="0"/>
                <a:cs typeface="Times New Roman" pitchFamily="18" charset="0"/>
              </a:rPr>
              <a:t>pedis</a:t>
            </a:r>
            <a:r>
              <a:rPr lang="en-US" b="1" dirty="0" smtClean="0">
                <a:solidFill>
                  <a:srgbClr val="C00000"/>
                </a:solidFill>
                <a:latin typeface="Times New Roman" pitchFamily="18" charset="0"/>
                <a:cs typeface="Times New Roman" pitchFamily="18" charset="0"/>
              </a:rPr>
              <a:t> </a:t>
            </a:r>
            <a:endParaRPr lang="en-US" dirty="0"/>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descr="Tinea corporis  in aborigines"/>
          <p:cNvPicPr>
            <a:picLocks noChangeAspect="1" noChangeArrowheads="1"/>
          </p:cNvPicPr>
          <p:nvPr/>
        </p:nvPicPr>
        <p:blipFill>
          <a:blip r:embed="rId2"/>
          <a:srcRect/>
          <a:stretch>
            <a:fillRect/>
          </a:stretch>
        </p:blipFill>
        <p:spPr bwMode="auto">
          <a:xfrm>
            <a:off x="669822" y="1981200"/>
            <a:ext cx="3292577" cy="4343400"/>
          </a:xfrm>
          <a:prstGeom prst="rect">
            <a:avLst/>
          </a:prstGeom>
          <a:noFill/>
          <a:ln w="9525">
            <a:noFill/>
            <a:miter lim="800000"/>
            <a:headEnd/>
            <a:tailEnd/>
          </a:ln>
        </p:spPr>
      </p:pic>
      <p:pic>
        <p:nvPicPr>
          <p:cNvPr id="3" name="Picture 24" descr="Tinea of the beard "/>
          <p:cNvPicPr>
            <a:picLocks noChangeAspect="1" noChangeArrowheads="1"/>
          </p:cNvPicPr>
          <p:nvPr/>
        </p:nvPicPr>
        <p:blipFill>
          <a:blip r:embed="rId3"/>
          <a:srcRect/>
          <a:stretch>
            <a:fillRect/>
          </a:stretch>
        </p:blipFill>
        <p:spPr bwMode="auto">
          <a:xfrm>
            <a:off x="4962196" y="2362200"/>
            <a:ext cx="3953203" cy="3886200"/>
          </a:xfrm>
          <a:prstGeom prst="rect">
            <a:avLst/>
          </a:prstGeom>
          <a:noFill/>
          <a:ln w="9525">
            <a:noFill/>
            <a:miter lim="800000"/>
            <a:headEnd/>
            <a:tailEnd/>
          </a:ln>
        </p:spPr>
      </p:pic>
      <p:sp>
        <p:nvSpPr>
          <p:cNvPr id="4" name="Rectangle 3"/>
          <p:cNvSpPr/>
          <p:nvPr/>
        </p:nvSpPr>
        <p:spPr>
          <a:xfrm>
            <a:off x="5667839" y="1447800"/>
            <a:ext cx="1494961" cy="369332"/>
          </a:xfrm>
          <a:prstGeom prst="rect">
            <a:avLst/>
          </a:prstGeom>
        </p:spPr>
        <p:txBody>
          <a:bodyPr wrap="none">
            <a:spAutoFit/>
          </a:bodyPr>
          <a:lstStyle/>
          <a:p>
            <a:r>
              <a:rPr lang="en-US" b="1" dirty="0" err="1" smtClean="0">
                <a:solidFill>
                  <a:srgbClr val="C00000"/>
                </a:solidFill>
                <a:latin typeface="Times New Roman" pitchFamily="18" charset="0"/>
                <a:cs typeface="Times New Roman" pitchFamily="18" charset="0"/>
              </a:rPr>
              <a:t>Tinea</a:t>
            </a:r>
            <a:r>
              <a:rPr lang="en-US" b="1" dirty="0" smtClean="0">
                <a:solidFill>
                  <a:srgbClr val="C00000"/>
                </a:solidFill>
                <a:latin typeface="Times New Roman" pitchFamily="18" charset="0"/>
                <a:cs typeface="Times New Roman" pitchFamily="18" charset="0"/>
              </a:rPr>
              <a:t> </a:t>
            </a:r>
            <a:r>
              <a:rPr lang="en-US" b="1" dirty="0" err="1" smtClean="0">
                <a:solidFill>
                  <a:srgbClr val="C00000"/>
                </a:solidFill>
                <a:latin typeface="Times New Roman" pitchFamily="18" charset="0"/>
                <a:cs typeface="Times New Roman" pitchFamily="18" charset="0"/>
              </a:rPr>
              <a:t>barbae</a:t>
            </a:r>
            <a:endParaRPr lang="en-US" dirty="0"/>
          </a:p>
        </p:txBody>
      </p:sp>
      <p:sp>
        <p:nvSpPr>
          <p:cNvPr id="5" name="Rectangle 4"/>
          <p:cNvSpPr/>
          <p:nvPr/>
        </p:nvSpPr>
        <p:spPr>
          <a:xfrm>
            <a:off x="1524000" y="1371600"/>
            <a:ext cx="1680909" cy="369332"/>
          </a:xfrm>
          <a:prstGeom prst="rect">
            <a:avLst/>
          </a:prstGeom>
        </p:spPr>
        <p:txBody>
          <a:bodyPr wrap="none">
            <a:spAutoFit/>
          </a:bodyPr>
          <a:lstStyle/>
          <a:p>
            <a:r>
              <a:rPr lang="en-US" b="1" dirty="0" err="1" smtClean="0">
                <a:solidFill>
                  <a:srgbClr val="C00000"/>
                </a:solidFill>
                <a:latin typeface="Times New Roman" pitchFamily="18" charset="0"/>
                <a:cs typeface="Times New Roman" pitchFamily="18" charset="0"/>
              </a:rPr>
              <a:t>Tinea</a:t>
            </a:r>
            <a:r>
              <a:rPr lang="en-US" b="1" dirty="0" smtClean="0">
                <a:solidFill>
                  <a:srgbClr val="C00000"/>
                </a:solidFill>
                <a:latin typeface="Times New Roman" pitchFamily="18" charset="0"/>
                <a:cs typeface="Times New Roman" pitchFamily="18" charset="0"/>
              </a:rPr>
              <a:t> </a:t>
            </a:r>
            <a:r>
              <a:rPr lang="en-US" b="1" dirty="0" err="1" smtClean="0">
                <a:solidFill>
                  <a:srgbClr val="C00000"/>
                </a:solidFill>
                <a:latin typeface="Times New Roman" pitchFamily="18" charset="0"/>
                <a:cs typeface="Times New Roman" pitchFamily="18" charset="0"/>
              </a:rPr>
              <a:t>corporis</a:t>
            </a:r>
            <a:r>
              <a:rPr lang="en-US" b="1" dirty="0" smtClean="0">
                <a:solidFill>
                  <a:srgbClr val="C00000"/>
                </a:solidFill>
                <a:latin typeface="Times New Roman" pitchFamily="18" charset="0"/>
                <a:cs typeface="Times New Roman" pitchFamily="18" charset="0"/>
              </a:rPr>
              <a:t> </a:t>
            </a:r>
            <a:endParaRPr lang="en-US" b="1" dirty="0"/>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5016758"/>
          </a:xfrm>
          <a:prstGeom prst="rect">
            <a:avLst/>
          </a:prstGeom>
        </p:spPr>
        <p:txBody>
          <a:bodyPr wrap="square">
            <a:spAutoFit/>
          </a:bodyPr>
          <a:lstStyle/>
          <a:p>
            <a:pPr algn="just"/>
            <a:r>
              <a:rPr lang="en-US" sz="2000" b="1" u="sng" dirty="0" smtClean="0"/>
              <a:t>Granulomatous diseases</a:t>
            </a:r>
          </a:p>
          <a:p>
            <a:pPr algn="just">
              <a:buFontTx/>
              <a:buChar char="-"/>
            </a:pPr>
            <a:r>
              <a:rPr lang="en-US" sz="2000" dirty="0" smtClean="0"/>
              <a:t>Containing epithelioid cell granulomas having giant cells and lymphocytes.</a:t>
            </a:r>
          </a:p>
          <a:p>
            <a:pPr algn="just">
              <a:buFontTx/>
              <a:buChar char="-"/>
            </a:pPr>
            <a:endParaRPr lang="en-US" sz="2000" dirty="0" smtClean="0"/>
          </a:p>
          <a:p>
            <a:pPr marL="514350" indent="-514350" algn="just">
              <a:buAutoNum type="romanLcPeriod"/>
            </a:pPr>
            <a:r>
              <a:rPr lang="en-US" sz="2000" b="1" dirty="0" smtClean="0"/>
              <a:t>Lupus vulgaris </a:t>
            </a:r>
            <a:r>
              <a:rPr lang="en-US" sz="2000" dirty="0" smtClean="0"/>
              <a:t>(</a:t>
            </a:r>
            <a:r>
              <a:rPr lang="en-US" sz="2000" dirty="0"/>
              <a:t>cutaneous </a:t>
            </a:r>
            <a:r>
              <a:rPr lang="en-US" sz="2000" dirty="0" smtClean="0"/>
              <a:t>tuberculosis): The lesions found most commonly on the </a:t>
            </a:r>
            <a:r>
              <a:rPr lang="en-US" sz="2000" b="1" dirty="0" smtClean="0"/>
              <a:t>head and neck, especially skin of the nose</a:t>
            </a:r>
            <a:r>
              <a:rPr lang="en-US" sz="2000" dirty="0" smtClean="0"/>
              <a:t>. They are yellowish-brown to reddish-brown tiny nodules (apple-jelly nodules).</a:t>
            </a:r>
          </a:p>
          <a:p>
            <a:pPr marL="514350" indent="-514350" algn="just">
              <a:buAutoNum type="romanLcPeriod"/>
            </a:pPr>
            <a:endParaRPr lang="en-US" sz="2000" dirty="0" smtClean="0"/>
          </a:p>
          <a:p>
            <a:pPr marL="514350" indent="-514350" algn="just">
              <a:buAutoNum type="romanLcPeriod"/>
            </a:pPr>
            <a:r>
              <a:rPr lang="en-US" sz="2000" b="1" dirty="0" smtClean="0"/>
              <a:t>Cutaneous sarcoidosis: </a:t>
            </a:r>
            <a:r>
              <a:rPr lang="en-US" sz="2000" dirty="0" smtClean="0"/>
              <a:t>The lesions appear in the </a:t>
            </a:r>
            <a:r>
              <a:rPr lang="en-US" sz="2000" b="1" dirty="0" smtClean="0"/>
              <a:t>skin</a:t>
            </a:r>
            <a:r>
              <a:rPr lang="en-US" sz="2000" dirty="0" smtClean="0"/>
              <a:t>, lungs, eyes, nose and lymph nodes. It include erythema nodosum, or brown-red jelly-like papules or plaques.</a:t>
            </a:r>
          </a:p>
          <a:p>
            <a:pPr marL="514350" indent="-514350" algn="just">
              <a:buAutoNum type="romanLcPeriod"/>
            </a:pPr>
            <a:endParaRPr lang="en-US" sz="2000" dirty="0" smtClean="0"/>
          </a:p>
          <a:p>
            <a:pPr marL="514350" indent="-514350" algn="just">
              <a:buAutoNum type="romanLcPeriod"/>
            </a:pPr>
            <a:r>
              <a:rPr lang="en-US" sz="2000" b="1" dirty="0" smtClean="0"/>
              <a:t>Granuloma annulare: </a:t>
            </a:r>
            <a:r>
              <a:rPr lang="en-US" sz="2000" dirty="0" smtClean="0"/>
              <a:t>Dermal nodules are arranged in a </a:t>
            </a:r>
            <a:r>
              <a:rPr lang="en-US" sz="2000" b="1" dirty="0" smtClean="0"/>
              <a:t>ring-like fashion</a:t>
            </a:r>
            <a:r>
              <a:rPr lang="en-US" sz="2000" dirty="0" smtClean="0"/>
              <a:t>, commonly on the hands and feet. The condition appears to have correlation with diabetes mellitus. </a:t>
            </a:r>
            <a:r>
              <a:rPr lang="en-US" sz="2000" dirty="0"/>
              <a:t>The exact cause </a:t>
            </a:r>
            <a:r>
              <a:rPr lang="en-US" sz="2000" dirty="0" smtClean="0"/>
              <a:t>is </a:t>
            </a:r>
            <a:r>
              <a:rPr lang="en-US" sz="2000" b="1" dirty="0"/>
              <a:t>unknown (idiopathic). </a:t>
            </a:r>
            <a:r>
              <a:rPr lang="en-US" sz="2000" dirty="0"/>
              <a:t>Numerous theories exist linking the cause to trauma, sun exposure, thyroid disease, tuberculosis, and various viral infections</a:t>
            </a:r>
            <a:endParaRPr lang="en-US" sz="2000" dirty="0" smtClean="0"/>
          </a:p>
        </p:txBody>
      </p:sp>
      <p:sp>
        <p:nvSpPr>
          <p:cNvPr id="3" name="TextBox 2"/>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t0.gstatic.com/images?q=tbn:ANd9GcTrWgPYSA8jBnYGZJzlkfVFyvOskY5uTsb58hpam02_Tfx4wgc2FA"/>
          <p:cNvPicPr>
            <a:picLocks noChangeAspect="1" noChangeArrowheads="1"/>
          </p:cNvPicPr>
          <p:nvPr/>
        </p:nvPicPr>
        <p:blipFill>
          <a:blip r:embed="rId2"/>
          <a:srcRect/>
          <a:stretch>
            <a:fillRect/>
          </a:stretch>
        </p:blipFill>
        <p:spPr bwMode="auto">
          <a:xfrm>
            <a:off x="593373" y="1676400"/>
            <a:ext cx="2911827" cy="3687389"/>
          </a:xfrm>
          <a:prstGeom prst="rect">
            <a:avLst/>
          </a:prstGeom>
          <a:noFill/>
        </p:spPr>
      </p:pic>
      <p:pic>
        <p:nvPicPr>
          <p:cNvPr id="54276" name="Picture 4" descr="http://www.aocd.org/resource/resmgr/ddb_high/granuloma_annulare_1_high.jpg"/>
          <p:cNvPicPr>
            <a:picLocks noChangeAspect="1" noChangeArrowheads="1"/>
          </p:cNvPicPr>
          <p:nvPr/>
        </p:nvPicPr>
        <p:blipFill>
          <a:blip r:embed="rId3"/>
          <a:srcRect/>
          <a:stretch>
            <a:fillRect/>
          </a:stretch>
        </p:blipFill>
        <p:spPr bwMode="auto">
          <a:xfrm>
            <a:off x="4495800" y="1752600"/>
            <a:ext cx="4191000" cy="3581400"/>
          </a:xfrm>
          <a:prstGeom prst="rect">
            <a:avLst/>
          </a:prstGeom>
          <a:noFill/>
        </p:spPr>
      </p:pic>
      <p:sp>
        <p:nvSpPr>
          <p:cNvPr id="4" name="Rectangle 3"/>
          <p:cNvSpPr/>
          <p:nvPr/>
        </p:nvSpPr>
        <p:spPr>
          <a:xfrm>
            <a:off x="762000" y="5802868"/>
            <a:ext cx="1533625" cy="369332"/>
          </a:xfrm>
          <a:prstGeom prst="rect">
            <a:avLst/>
          </a:prstGeom>
        </p:spPr>
        <p:txBody>
          <a:bodyPr wrap="none">
            <a:spAutoFit/>
          </a:bodyPr>
          <a:lstStyle/>
          <a:p>
            <a:r>
              <a:rPr lang="en-US" b="1" dirty="0" smtClean="0"/>
              <a:t>Lupus vulgaris</a:t>
            </a:r>
            <a:endParaRPr lang="en-US" dirty="0"/>
          </a:p>
        </p:txBody>
      </p:sp>
      <p:sp>
        <p:nvSpPr>
          <p:cNvPr id="5" name="Rectangle 4"/>
          <p:cNvSpPr/>
          <p:nvPr/>
        </p:nvSpPr>
        <p:spPr>
          <a:xfrm>
            <a:off x="5620464" y="5791200"/>
            <a:ext cx="2151936" cy="369332"/>
          </a:xfrm>
          <a:prstGeom prst="rect">
            <a:avLst/>
          </a:prstGeom>
        </p:spPr>
        <p:txBody>
          <a:bodyPr wrap="none">
            <a:spAutoFit/>
          </a:bodyPr>
          <a:lstStyle/>
          <a:p>
            <a:r>
              <a:rPr lang="en-US" b="1" dirty="0" smtClean="0"/>
              <a:t>Granuloma annulare</a:t>
            </a:r>
            <a:endParaRPr lang="en-US" dirty="0"/>
          </a:p>
        </p:txBody>
      </p:sp>
      <p:sp>
        <p:nvSpPr>
          <p:cNvPr id="6" name="TextBox 5"/>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65042"/>
            <a:ext cx="9144000" cy="5016758"/>
          </a:xfrm>
          <a:prstGeom prst="rect">
            <a:avLst/>
          </a:prstGeom>
        </p:spPr>
        <p:txBody>
          <a:bodyPr wrap="square">
            <a:spAutoFit/>
          </a:bodyPr>
          <a:lstStyle/>
          <a:p>
            <a:pPr lvl="1" algn="just"/>
            <a:r>
              <a:rPr lang="en-US" sz="2000" b="1" u="sng" dirty="0" smtClean="0"/>
              <a:t>Psoriasis:</a:t>
            </a:r>
          </a:p>
          <a:p>
            <a:pPr marL="914400" lvl="1" indent="-457200" algn="just">
              <a:buFont typeface="Wingdings" pitchFamily="2" charset="2"/>
              <a:buChar char="v"/>
            </a:pPr>
            <a:r>
              <a:rPr lang="en-US" sz="2000" dirty="0" smtClean="0"/>
              <a:t>Lesions are characterised by brownish-red papules and plaques which are sharply demarcated and are covered with fine, </a:t>
            </a:r>
            <a:r>
              <a:rPr lang="en-US" sz="2000" b="1" dirty="0" smtClean="0"/>
              <a:t>silvery white scales</a:t>
            </a:r>
            <a:r>
              <a:rPr lang="en-US" sz="2000" dirty="0" smtClean="0"/>
              <a:t>. </a:t>
            </a:r>
          </a:p>
          <a:p>
            <a:pPr marL="914400" lvl="1" indent="-457200" algn="just">
              <a:buFont typeface="Wingdings" pitchFamily="2" charset="2"/>
              <a:buChar char="v"/>
            </a:pPr>
            <a:endParaRPr lang="en-US" sz="2000" dirty="0" smtClean="0"/>
          </a:p>
          <a:p>
            <a:pPr marL="914400" lvl="1" indent="-457200" algn="just">
              <a:buFont typeface="Wingdings" pitchFamily="2" charset="2"/>
              <a:buChar char="v"/>
            </a:pPr>
            <a:r>
              <a:rPr lang="en-US" sz="2000" dirty="0" smtClean="0"/>
              <a:t>As the scales are removed by gentle scrapping, fine </a:t>
            </a:r>
            <a:r>
              <a:rPr lang="en-US" sz="2000" b="1" dirty="0" smtClean="0"/>
              <a:t>bleeding</a:t>
            </a:r>
            <a:r>
              <a:rPr lang="en-US" sz="2000" dirty="0" smtClean="0"/>
              <a:t> points appear termed </a:t>
            </a:r>
            <a:r>
              <a:rPr lang="en-US" sz="2000" b="1" i="1" dirty="0" err="1" smtClean="0"/>
              <a:t>Auspitz</a:t>
            </a:r>
            <a:r>
              <a:rPr lang="en-US" sz="2000" b="1" i="1" dirty="0" smtClean="0"/>
              <a:t> sign</a:t>
            </a:r>
            <a:r>
              <a:rPr lang="en-US" sz="2000" i="1" dirty="0" smtClean="0"/>
              <a:t>. </a:t>
            </a:r>
            <a:r>
              <a:rPr lang="en-US" sz="2000" dirty="0" smtClean="0"/>
              <a:t>Commonly involved sites are the scalp, upper back, sacral region and the knees and elbows.</a:t>
            </a:r>
          </a:p>
          <a:p>
            <a:pPr marL="914400" lvl="1" indent="-457200" algn="just">
              <a:buFont typeface="Wingdings" pitchFamily="2" charset="2"/>
              <a:buChar char="v"/>
            </a:pPr>
            <a:endParaRPr lang="en-US" sz="2000" dirty="0" smtClean="0"/>
          </a:p>
          <a:p>
            <a:pPr marL="914400" lvl="1" indent="-457200" algn="just">
              <a:buFont typeface="Wingdings" pitchFamily="2" charset="2"/>
              <a:buChar char="v"/>
            </a:pPr>
            <a:r>
              <a:rPr lang="en-US" sz="2000" dirty="0" smtClean="0"/>
              <a:t>Chronic autoimmune condition</a:t>
            </a:r>
          </a:p>
          <a:p>
            <a:pPr marL="914400" lvl="1" indent="-457200" algn="just">
              <a:buFont typeface="Wingdings" pitchFamily="2" charset="2"/>
              <a:buChar char="v"/>
            </a:pPr>
            <a:endParaRPr lang="en-US" sz="2000" dirty="0" smtClean="0"/>
          </a:p>
          <a:p>
            <a:pPr marL="914400" lvl="1" indent="-457200" algn="just">
              <a:buFont typeface="Wingdings" pitchFamily="2" charset="2"/>
              <a:buChar char="v"/>
            </a:pPr>
            <a:r>
              <a:rPr lang="en-US" sz="2000" dirty="0" smtClean="0"/>
              <a:t>It sometimes occurs in association with arthritis (</a:t>
            </a:r>
            <a:r>
              <a:rPr lang="en-US" sz="2000" b="1" dirty="0" smtClean="0"/>
              <a:t>psoriatic arthritis</a:t>
            </a:r>
            <a:r>
              <a:rPr lang="en-US" sz="2000" dirty="0" smtClean="0"/>
              <a:t>).</a:t>
            </a:r>
          </a:p>
          <a:p>
            <a:pPr lvl="1" algn="just"/>
            <a:endParaRPr lang="de-DE" sz="2000" b="1" u="sng" dirty="0" smtClean="0"/>
          </a:p>
          <a:p>
            <a:pPr lvl="1" algn="just"/>
            <a:r>
              <a:rPr lang="de-DE" sz="2000" b="1" u="sng" dirty="0" smtClean="0"/>
              <a:t>Lichen planus:</a:t>
            </a:r>
          </a:p>
          <a:p>
            <a:pPr marL="914400" lvl="1" indent="-457200" algn="just">
              <a:buFont typeface="Wingdings" pitchFamily="2" charset="2"/>
              <a:buChar char="q"/>
            </a:pPr>
            <a:r>
              <a:rPr lang="en-US" sz="2000" dirty="0" smtClean="0"/>
              <a:t>Characterised clinically by irregular, shining, flat-topped, pruritic or itching papules. The lesions are distributed on the surface of the wrists, forearms, legs and external genitalia. </a:t>
            </a:r>
            <a:r>
              <a:rPr lang="en-US" sz="2000" dirty="0" err="1" smtClean="0"/>
              <a:t>Buccal</a:t>
            </a:r>
            <a:r>
              <a:rPr lang="en-US" sz="2000" dirty="0" smtClean="0"/>
              <a:t> mucosa is also involved.</a:t>
            </a:r>
          </a:p>
        </p:txBody>
      </p:sp>
      <p:sp>
        <p:nvSpPr>
          <p:cNvPr id="3" name="Rectangle 2"/>
          <p:cNvSpPr/>
          <p:nvPr/>
        </p:nvSpPr>
        <p:spPr>
          <a:xfrm>
            <a:off x="0" y="762000"/>
            <a:ext cx="9067800" cy="1015663"/>
          </a:xfrm>
          <a:prstGeom prst="rect">
            <a:avLst/>
          </a:prstGeom>
        </p:spPr>
        <p:txBody>
          <a:bodyPr wrap="square">
            <a:spAutoFit/>
          </a:bodyPr>
          <a:lstStyle/>
          <a:p>
            <a:pPr algn="just"/>
            <a:r>
              <a:rPr lang="en-US" sz="2000" b="1" u="sng" dirty="0" smtClean="0"/>
              <a:t>Chronic inflammatory dermatoses</a:t>
            </a:r>
          </a:p>
          <a:p>
            <a:pPr algn="just"/>
            <a:r>
              <a:rPr lang="en-US" sz="2000" dirty="0" smtClean="0"/>
              <a:t>The skin surface in roughened due to excessive and abnormal </a:t>
            </a:r>
            <a:r>
              <a:rPr lang="en-US" sz="2000" b="1" dirty="0" smtClean="0"/>
              <a:t>scale formation </a:t>
            </a:r>
            <a:r>
              <a:rPr lang="en-US" sz="2000" dirty="0" smtClean="0"/>
              <a:t>and </a:t>
            </a:r>
            <a:r>
              <a:rPr lang="en-US" sz="2000" b="1" dirty="0" smtClean="0"/>
              <a:t>desquamation (shedding)</a:t>
            </a:r>
            <a:r>
              <a:rPr lang="en-US" sz="2000" dirty="0" smtClean="0"/>
              <a:t>.</a:t>
            </a:r>
            <a:endParaRPr lang="en-US" sz="2000" dirty="0"/>
          </a:p>
        </p:txBody>
      </p:sp>
      <p:sp>
        <p:nvSpPr>
          <p:cNvPr id="4" name="TextBox 3"/>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600200" y="1219200"/>
            <a:ext cx="5924550" cy="4105609"/>
          </a:xfrm>
          <a:prstGeom prst="rect">
            <a:avLst/>
          </a:prstGeom>
          <a:noFill/>
          <a:ln w="9525">
            <a:noFill/>
            <a:miter lim="800000"/>
            <a:headEnd/>
            <a:tailEnd/>
          </a:ln>
          <a:effectLst/>
        </p:spPr>
      </p:pic>
      <p:sp>
        <p:nvSpPr>
          <p:cNvPr id="3" name="Rectangle 2"/>
          <p:cNvSpPr/>
          <p:nvPr/>
        </p:nvSpPr>
        <p:spPr>
          <a:xfrm>
            <a:off x="1371600" y="5830669"/>
            <a:ext cx="7620000" cy="646331"/>
          </a:xfrm>
          <a:prstGeom prst="rect">
            <a:avLst/>
          </a:prstGeom>
        </p:spPr>
        <p:txBody>
          <a:bodyPr wrap="square">
            <a:spAutoFit/>
          </a:bodyPr>
          <a:lstStyle/>
          <a:p>
            <a:r>
              <a:rPr lang="en-US" b="1" dirty="0" smtClean="0"/>
              <a:t>Fig: Chronic plaques of psoriasis show silvery-white scale on the surface of erythematous plaques.</a:t>
            </a:r>
            <a:endParaRPr lang="en-US" b="1" dirty="0"/>
          </a:p>
        </p:txBody>
      </p:sp>
      <p:sp>
        <p:nvSpPr>
          <p:cNvPr id="4" name="TextBox 3"/>
          <p:cNvSpPr txBox="1"/>
          <p:nvPr/>
        </p:nvSpPr>
        <p:spPr>
          <a:xfrm>
            <a:off x="3220754" y="152400"/>
            <a:ext cx="218944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 of skin</a:t>
            </a:r>
            <a:endParaRPr lang="en-US" sz="2400" b="1" dirty="0"/>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47890"/>
            <a:ext cx="9143999" cy="707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000" b="1" dirty="0" smtClean="0"/>
              <a:t>Eye tumors</a:t>
            </a:r>
            <a:endParaRPr lang="en-US" sz="4000" b="1" dirty="0"/>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7950" y="1218984"/>
            <a:ext cx="8551249" cy="4724616"/>
          </a:xfrm>
          <a:prstGeom prst="rect">
            <a:avLst/>
          </a:prstGeom>
          <a:noFill/>
          <a:ln w="9525">
            <a:noFill/>
            <a:miter lim="800000"/>
            <a:headEnd/>
            <a:tailEnd/>
          </a:ln>
          <a:effectLst/>
        </p:spPr>
      </p:pic>
      <p:sp>
        <p:nvSpPr>
          <p:cNvPr id="3" name="TextBox 2"/>
          <p:cNvSpPr txBox="1"/>
          <p:nvPr/>
        </p:nvSpPr>
        <p:spPr>
          <a:xfrm>
            <a:off x="3962400" y="152400"/>
            <a:ext cx="660822"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Ear</a:t>
            </a:r>
            <a:endParaRPr lang="en-US" sz="2800" b="1" dirty="0"/>
          </a:p>
        </p:txBody>
      </p:sp>
      <p:sp>
        <p:nvSpPr>
          <p:cNvPr id="4" name="TextBox 3"/>
          <p:cNvSpPr txBox="1"/>
          <p:nvPr/>
        </p:nvSpPr>
        <p:spPr>
          <a:xfrm>
            <a:off x="3058326" y="6096000"/>
            <a:ext cx="2123274" cy="369332"/>
          </a:xfrm>
          <a:prstGeom prst="rect">
            <a:avLst/>
          </a:prstGeom>
          <a:noFill/>
        </p:spPr>
        <p:txBody>
          <a:bodyPr wrap="none" rtlCol="0">
            <a:spAutoFit/>
          </a:bodyPr>
          <a:lstStyle/>
          <a:p>
            <a:r>
              <a:rPr lang="en-US" b="1" dirty="0" smtClean="0"/>
              <a:t>Fig: The parts of ear.</a:t>
            </a:r>
            <a:endParaRPr lang="en-US" b="1" dirty="0"/>
          </a:p>
        </p:txBody>
      </p:sp>
      <p:sp>
        <p:nvSpPr>
          <p:cNvPr id="2" name="Rectangle 1"/>
          <p:cNvSpPr/>
          <p:nvPr/>
        </p:nvSpPr>
        <p:spPr>
          <a:xfrm>
            <a:off x="4070283" y="762000"/>
            <a:ext cx="934871" cy="353943"/>
          </a:xfrm>
          <a:prstGeom prst="rect">
            <a:avLst/>
          </a:prstGeom>
        </p:spPr>
        <p:txBody>
          <a:bodyPr wrap="none">
            <a:spAutoFit/>
          </a:bodyPr>
          <a:lstStyle/>
          <a:p>
            <a:r>
              <a:rPr lang="en-US" sz="1700" dirty="0" err="1" smtClean="0"/>
              <a:t>Ossicles</a:t>
            </a:r>
            <a:r>
              <a:rPr lang="en-US" sz="1700" dirty="0"/>
              <a:t> </a:t>
            </a:r>
          </a:p>
        </p:txBody>
      </p:sp>
      <p:sp>
        <p:nvSpPr>
          <p:cNvPr id="9" name="Right Brace 8"/>
          <p:cNvSpPr/>
          <p:nvPr/>
        </p:nvSpPr>
        <p:spPr>
          <a:xfrm rot="16200000">
            <a:off x="4375938" y="272264"/>
            <a:ext cx="239728"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6858000" y="4264223"/>
            <a:ext cx="1502976" cy="307777"/>
          </a:xfrm>
          <a:prstGeom prst="rect">
            <a:avLst/>
          </a:prstGeom>
        </p:spPr>
        <p:txBody>
          <a:bodyPr wrap="none">
            <a:spAutoFit/>
          </a:bodyPr>
          <a:lstStyle/>
          <a:p>
            <a:r>
              <a:rPr lang="en-US" sz="1400" dirty="0" smtClean="0"/>
              <a:t>(Eustachian tube)</a:t>
            </a:r>
            <a:endParaRPr lang="en-US" sz="1400" dirty="0"/>
          </a:p>
        </p:txBody>
      </p:sp>
    </p:spTree>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4601" y="76200"/>
            <a:ext cx="3110723"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b="1" dirty="0" smtClean="0"/>
              <a:t>Classification of eye tumors</a:t>
            </a:r>
            <a:endParaRPr lang="en-US" sz="2000" b="1" dirty="0"/>
          </a:p>
        </p:txBody>
      </p:sp>
      <p:pic>
        <p:nvPicPr>
          <p:cNvPr id="1026" name="Picture 2" descr="C:\Users\krishna bastola\Desktop\mn.jpg"/>
          <p:cNvPicPr>
            <a:picLocks noChangeAspect="1" noChangeArrowheads="1"/>
          </p:cNvPicPr>
          <p:nvPr/>
        </p:nvPicPr>
        <p:blipFill>
          <a:blip r:embed="rId3"/>
          <a:srcRect/>
          <a:stretch>
            <a:fillRect/>
          </a:stretch>
        </p:blipFill>
        <p:spPr bwMode="auto">
          <a:xfrm>
            <a:off x="1600200" y="890547"/>
            <a:ext cx="6250287" cy="5662653"/>
          </a:xfrm>
          <a:prstGeom prst="rect">
            <a:avLst/>
          </a:prstGeom>
          <a:noFill/>
        </p:spPr>
      </p:pic>
      <p:sp>
        <p:nvSpPr>
          <p:cNvPr id="4" name="TextBox 3"/>
          <p:cNvSpPr txBox="1"/>
          <p:nvPr/>
        </p:nvSpPr>
        <p:spPr>
          <a:xfrm>
            <a:off x="1905000" y="533400"/>
            <a:ext cx="4617803" cy="400110"/>
          </a:xfrm>
          <a:prstGeom prst="rect">
            <a:avLst/>
          </a:prstGeom>
          <a:noFill/>
        </p:spPr>
        <p:txBody>
          <a:bodyPr wrap="none" rtlCol="0">
            <a:spAutoFit/>
          </a:bodyPr>
          <a:lstStyle/>
          <a:p>
            <a:r>
              <a:rPr lang="en-US" sz="2000" b="1" u="sng" dirty="0" smtClean="0"/>
              <a:t>Benign</a:t>
            </a:r>
            <a:r>
              <a:rPr lang="en-US" sz="2000" b="1" dirty="0" smtClean="0"/>
              <a:t>			          </a:t>
            </a:r>
            <a:r>
              <a:rPr lang="en-US" sz="2000" b="1" u="sng" dirty="0" smtClean="0"/>
              <a:t>Malignant</a:t>
            </a:r>
            <a:endParaRPr lang="en-US" sz="2000" b="1" u="sng" dirty="0"/>
          </a:p>
        </p:txBody>
      </p:sp>
    </p:spTree>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71690"/>
            <a:ext cx="2874633" cy="584775"/>
          </a:xfrm>
          <a:prstGeom prst="rect">
            <a:avLst/>
          </a:prstGeom>
          <a:noFill/>
        </p:spPr>
        <p:txBody>
          <a:bodyPr wrap="none" rtlCol="0">
            <a:spAutoFit/>
          </a:bodyPr>
          <a:lstStyle/>
          <a:p>
            <a:r>
              <a:rPr lang="en-US" sz="3200" b="1" dirty="0" smtClean="0"/>
              <a:t>Retinoblastoma</a:t>
            </a:r>
            <a:endParaRPr lang="en-US" sz="3200" b="1" dirty="0"/>
          </a:p>
        </p:txBody>
      </p:sp>
    </p:spTree>
    <p:extLst>
      <p:ext uri="{BB962C8B-B14F-4D97-AF65-F5344CB8AC3E}">
        <p14:creationId xmlns:p14="http://schemas.microsoft.com/office/powerpoint/2010/main" val="15534986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1935466" cy="400110"/>
          </a:xfrm>
          <a:prstGeom prst="rect">
            <a:avLst/>
          </a:prstGeom>
          <a:noFill/>
        </p:spPr>
        <p:txBody>
          <a:bodyPr wrap="none" rtlCol="0">
            <a:spAutoFit/>
          </a:bodyPr>
          <a:lstStyle/>
          <a:p>
            <a:r>
              <a:rPr lang="en-US" sz="2000" b="1" u="sng" dirty="0" smtClean="0"/>
              <a:t>Retinoblastoma:</a:t>
            </a:r>
            <a:endParaRPr lang="en-US" sz="2000" b="1" u="sng" dirty="0"/>
          </a:p>
        </p:txBody>
      </p:sp>
      <p:sp>
        <p:nvSpPr>
          <p:cNvPr id="3" name="TextBox 2"/>
          <p:cNvSpPr txBox="1"/>
          <p:nvPr/>
        </p:nvSpPr>
        <p:spPr>
          <a:xfrm>
            <a:off x="0" y="762000"/>
            <a:ext cx="9144000" cy="2554545"/>
          </a:xfrm>
          <a:prstGeom prst="rect">
            <a:avLst/>
          </a:prstGeom>
          <a:noFill/>
        </p:spPr>
        <p:txBody>
          <a:bodyPr wrap="square" rtlCol="0">
            <a:spAutoFit/>
          </a:bodyPr>
          <a:lstStyle/>
          <a:p>
            <a:pPr marL="457200" indent="-457200" algn="just">
              <a:buFont typeface="Arial" pitchFamily="34" charset="0"/>
              <a:buChar char="•"/>
            </a:pPr>
            <a:r>
              <a:rPr lang="en-US" sz="2000" dirty="0" smtClean="0"/>
              <a:t>It is </a:t>
            </a:r>
            <a:r>
              <a:rPr lang="en-US" sz="2000" b="1" dirty="0" smtClean="0"/>
              <a:t>highly malignant tumour of the retina</a:t>
            </a:r>
            <a:r>
              <a:rPr lang="en-US" sz="2000" dirty="0" smtClean="0"/>
              <a:t> that generally affects children.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Tumor of infancy and childhood</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believed to arise from a cell of </a:t>
            </a:r>
            <a:r>
              <a:rPr lang="en-US" sz="2000" b="1" dirty="0" smtClean="0"/>
              <a:t>neuroepithelial</a:t>
            </a:r>
            <a:r>
              <a:rPr lang="en-US" sz="2000" dirty="0" smtClean="0"/>
              <a:t> </a:t>
            </a:r>
            <a:r>
              <a:rPr lang="en-US" sz="2000" b="1" dirty="0" smtClean="0"/>
              <a:t>origin</a:t>
            </a:r>
            <a:r>
              <a:rPr lang="en-US" sz="2000" dirty="0" smtClean="0"/>
              <a:t> in the retina.</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Fatal once it spread outside the eye and orbit and </a:t>
            </a:r>
            <a:r>
              <a:rPr lang="en-US" sz="2000" b="1" dirty="0" smtClean="0"/>
              <a:t>spread</a:t>
            </a:r>
            <a:r>
              <a:rPr lang="en-US" sz="2000" dirty="0" smtClean="0"/>
              <a:t> backward along the optic nerve to </a:t>
            </a:r>
            <a:r>
              <a:rPr lang="en-US" sz="2000" b="1" dirty="0" smtClean="0"/>
              <a:t>invade brain</a:t>
            </a:r>
            <a:r>
              <a:rPr lang="en-US" sz="2000" dirty="0" smtClean="0"/>
              <a:t>.</a:t>
            </a:r>
            <a:endParaRPr lang="en-US" sz="2000" dirty="0"/>
          </a:p>
        </p:txBody>
      </p:sp>
      <p:pic>
        <p:nvPicPr>
          <p:cNvPr id="2050" name="Picture 2"/>
          <p:cNvPicPr>
            <a:picLocks noChangeAspect="1" noChangeArrowheads="1"/>
          </p:cNvPicPr>
          <p:nvPr/>
        </p:nvPicPr>
        <p:blipFill>
          <a:blip r:embed="rId2"/>
          <a:srcRect/>
          <a:stretch>
            <a:fillRect/>
          </a:stretch>
        </p:blipFill>
        <p:spPr bwMode="auto">
          <a:xfrm>
            <a:off x="457200" y="3581400"/>
            <a:ext cx="4267200" cy="2903684"/>
          </a:xfrm>
          <a:prstGeom prst="rect">
            <a:avLst/>
          </a:prstGeom>
          <a:noFill/>
          <a:ln w="9525">
            <a:noFill/>
            <a:miter lim="800000"/>
            <a:headEnd/>
            <a:tailEnd/>
          </a:ln>
          <a:effectLst/>
        </p:spPr>
      </p:pic>
      <p:pic>
        <p:nvPicPr>
          <p:cNvPr id="3074" name="Picture 2" descr="Image result for retinoblasto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181030"/>
            <a:ext cx="2524125" cy="3650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1935466" cy="400110"/>
          </a:xfrm>
          <a:prstGeom prst="rect">
            <a:avLst/>
          </a:prstGeom>
          <a:noFill/>
        </p:spPr>
        <p:txBody>
          <a:bodyPr wrap="none" rtlCol="0">
            <a:spAutoFit/>
          </a:bodyPr>
          <a:lstStyle/>
          <a:p>
            <a:r>
              <a:rPr lang="en-US" sz="2000" b="1" u="sng" dirty="0" smtClean="0"/>
              <a:t>Retinoblastoma:</a:t>
            </a:r>
            <a:endParaRPr lang="en-US" sz="2000" b="1" u="sng" dirty="0"/>
          </a:p>
        </p:txBody>
      </p:sp>
      <p:sp>
        <p:nvSpPr>
          <p:cNvPr id="3" name="TextBox 2"/>
          <p:cNvSpPr txBox="1"/>
          <p:nvPr/>
        </p:nvSpPr>
        <p:spPr>
          <a:xfrm>
            <a:off x="0" y="838200"/>
            <a:ext cx="9144000" cy="4401205"/>
          </a:xfrm>
          <a:prstGeom prst="rect">
            <a:avLst/>
          </a:prstGeom>
          <a:noFill/>
        </p:spPr>
        <p:txBody>
          <a:bodyPr wrap="square" rtlCol="0">
            <a:spAutoFit/>
          </a:bodyPr>
          <a:lstStyle/>
          <a:p>
            <a:pPr algn="just"/>
            <a:r>
              <a:rPr lang="en-US" sz="2000" b="1" dirty="0" smtClean="0"/>
              <a:t>Causes</a:t>
            </a:r>
            <a:r>
              <a:rPr lang="en-US" sz="2000" dirty="0" smtClean="0"/>
              <a:t>:</a:t>
            </a:r>
          </a:p>
          <a:p>
            <a:pPr lvl="1" algn="just"/>
            <a:r>
              <a:rPr lang="en-US" sz="2000" dirty="0" smtClean="0"/>
              <a:t>It is caused by the so-called retinoblastoma gene (</a:t>
            </a:r>
            <a:r>
              <a:rPr lang="en-US" sz="2000" b="1" dirty="0" smtClean="0"/>
              <a:t>RB gene</a:t>
            </a:r>
            <a:r>
              <a:rPr lang="en-US" sz="2000" dirty="0" smtClean="0"/>
              <a:t>) which is </a:t>
            </a:r>
            <a:r>
              <a:rPr lang="en-US" sz="2000" b="1" dirty="0" smtClean="0"/>
              <a:t>mutation</a:t>
            </a:r>
            <a:r>
              <a:rPr lang="en-US" sz="2000" dirty="0" smtClean="0"/>
              <a:t> in the  long arm of </a:t>
            </a:r>
            <a:r>
              <a:rPr lang="en-US" sz="2000" b="1" dirty="0" smtClean="0"/>
              <a:t>chromosome 13</a:t>
            </a:r>
            <a:r>
              <a:rPr lang="en-US" sz="2000" dirty="0" smtClean="0"/>
              <a:t>.</a:t>
            </a:r>
          </a:p>
          <a:p>
            <a:pPr lvl="1" algn="just"/>
            <a:endParaRPr lang="en-US" sz="2000" dirty="0" smtClean="0"/>
          </a:p>
          <a:p>
            <a:pPr lvl="1" algn="just"/>
            <a:r>
              <a:rPr lang="en-US" sz="2000" dirty="0" smtClean="0"/>
              <a:t>Other predisposing factors:</a:t>
            </a:r>
          </a:p>
          <a:p>
            <a:pPr marL="1371600" lvl="2" indent="-457200" algn="just">
              <a:buFont typeface="Arial" pitchFamily="34" charset="0"/>
              <a:buChar char="•"/>
            </a:pPr>
            <a:r>
              <a:rPr lang="en-US" sz="2000" dirty="0" smtClean="0"/>
              <a:t>Positive family history</a:t>
            </a:r>
          </a:p>
          <a:p>
            <a:pPr marL="1371600" lvl="2" indent="-457200" algn="just">
              <a:buFont typeface="Arial" pitchFamily="34" charset="0"/>
              <a:buChar char="•"/>
            </a:pPr>
            <a:r>
              <a:rPr lang="en-US" sz="2000" dirty="0" smtClean="0"/>
              <a:t>Exposure to radiation</a:t>
            </a:r>
          </a:p>
          <a:p>
            <a:pPr marL="1371600" lvl="2" indent="-457200" algn="just">
              <a:buFont typeface="Arial" pitchFamily="34" charset="0"/>
              <a:buChar char="•"/>
            </a:pPr>
            <a:r>
              <a:rPr lang="en-US" sz="2000" dirty="0" smtClean="0"/>
              <a:t>Congenital due to </a:t>
            </a:r>
            <a:r>
              <a:rPr lang="en-US" sz="2000" dirty="0" err="1" smtClean="0"/>
              <a:t>opthalmotoxic</a:t>
            </a:r>
            <a:r>
              <a:rPr lang="en-US" sz="2000" dirty="0" smtClean="0"/>
              <a:t> drugs</a:t>
            </a:r>
          </a:p>
          <a:p>
            <a:pPr marL="457200" indent="-457200" algn="just">
              <a:buFont typeface="Arial" pitchFamily="34" charset="0"/>
              <a:buChar char="•"/>
            </a:pPr>
            <a:endParaRPr lang="en-US" sz="2000" dirty="0" smtClean="0"/>
          </a:p>
          <a:p>
            <a:pPr marL="457200" indent="-457200" algn="just"/>
            <a:r>
              <a:rPr lang="en-US" sz="2000" b="1" dirty="0" smtClean="0"/>
              <a:t>Types</a:t>
            </a:r>
            <a:r>
              <a:rPr lang="en-US" sz="2000" dirty="0" smtClean="0"/>
              <a:t>:</a:t>
            </a:r>
          </a:p>
          <a:p>
            <a:pPr marL="914400" lvl="1" indent="-457200" algn="just">
              <a:buAutoNum type="alphaLcPeriod"/>
            </a:pPr>
            <a:r>
              <a:rPr lang="en-US" sz="2000" dirty="0" smtClean="0"/>
              <a:t>Hereditary or familial cases: affects both copy of RB gene; tumors affecting both eyes.</a:t>
            </a:r>
          </a:p>
          <a:p>
            <a:pPr marL="914400" lvl="1" indent="-457200" algn="just">
              <a:buAutoNum type="alphaLcPeriod"/>
            </a:pPr>
            <a:r>
              <a:rPr lang="en-US" sz="2000" dirty="0" smtClean="0"/>
              <a:t>Non-hereditary or sporadic cases: affects one copy of RB gene; tumor in one eye</a:t>
            </a:r>
            <a:endParaRPr lang="en-US" sz="2000" dirty="0"/>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1935466" cy="400110"/>
          </a:xfrm>
          <a:prstGeom prst="rect">
            <a:avLst/>
          </a:prstGeom>
          <a:noFill/>
        </p:spPr>
        <p:txBody>
          <a:bodyPr wrap="none" rtlCol="0">
            <a:spAutoFit/>
          </a:bodyPr>
          <a:lstStyle/>
          <a:p>
            <a:r>
              <a:rPr lang="en-US" sz="2000" b="1" u="sng" dirty="0" smtClean="0"/>
              <a:t>Retinoblastoma:</a:t>
            </a:r>
            <a:endParaRPr lang="en-US" sz="2000" b="1" u="sng" dirty="0"/>
          </a:p>
        </p:txBody>
      </p:sp>
      <p:sp>
        <p:nvSpPr>
          <p:cNvPr id="3" name="TextBox 2"/>
          <p:cNvSpPr txBox="1"/>
          <p:nvPr/>
        </p:nvSpPr>
        <p:spPr>
          <a:xfrm>
            <a:off x="0" y="838200"/>
            <a:ext cx="9144000" cy="3170099"/>
          </a:xfrm>
          <a:prstGeom prst="rect">
            <a:avLst/>
          </a:prstGeom>
          <a:noFill/>
        </p:spPr>
        <p:txBody>
          <a:bodyPr wrap="square" rtlCol="0">
            <a:spAutoFit/>
          </a:bodyPr>
          <a:lstStyle/>
          <a:p>
            <a:r>
              <a:rPr lang="en-US" sz="2000" b="1" dirty="0" smtClean="0"/>
              <a:t>Sign and symptoms:</a:t>
            </a:r>
          </a:p>
          <a:p>
            <a:pPr marL="914400" lvl="1" indent="-457200">
              <a:buFont typeface="Arial" pitchFamily="34" charset="0"/>
              <a:buChar char="•"/>
            </a:pPr>
            <a:r>
              <a:rPr lang="en-US" sz="2000" dirty="0" smtClean="0"/>
              <a:t>White glow in the eye often seen in photographic flash</a:t>
            </a:r>
          </a:p>
          <a:p>
            <a:pPr marL="914400" lvl="1" indent="-457200">
              <a:buFont typeface="Arial" pitchFamily="34" charset="0"/>
              <a:buChar char="•"/>
            </a:pPr>
            <a:r>
              <a:rPr lang="en-US" sz="2000" dirty="0" smtClean="0"/>
              <a:t>White spots in pupil</a:t>
            </a:r>
          </a:p>
          <a:p>
            <a:pPr marL="914400" lvl="1" indent="-457200">
              <a:buFont typeface="Arial" pitchFamily="34" charset="0"/>
              <a:buChar char="•"/>
            </a:pPr>
            <a:r>
              <a:rPr lang="en-US" sz="2000" dirty="0" smtClean="0"/>
              <a:t>A red painful eye</a:t>
            </a:r>
          </a:p>
          <a:p>
            <a:pPr marL="914400" lvl="1" indent="-457200">
              <a:buFont typeface="Arial" pitchFamily="34" charset="0"/>
              <a:buChar char="•"/>
            </a:pPr>
            <a:r>
              <a:rPr lang="en-US" sz="2000" dirty="0" smtClean="0"/>
              <a:t>Decreased vision</a:t>
            </a:r>
          </a:p>
          <a:p>
            <a:pPr marL="914400" lvl="1" indent="-457200">
              <a:buFont typeface="Arial" pitchFamily="34" charset="0"/>
              <a:buChar char="•"/>
            </a:pPr>
            <a:r>
              <a:rPr lang="en-US" sz="2000" dirty="0" smtClean="0"/>
              <a:t>Hyphema (collection of blood in each eye)</a:t>
            </a:r>
          </a:p>
          <a:p>
            <a:pPr marL="914400" lvl="1" indent="-457200">
              <a:buFont typeface="Arial" pitchFamily="34" charset="0"/>
              <a:buChar char="•"/>
            </a:pPr>
            <a:r>
              <a:rPr lang="en-US" sz="2000" dirty="0" smtClean="0"/>
              <a:t>Eyeball became bigger</a:t>
            </a:r>
          </a:p>
          <a:p>
            <a:pPr marL="914400" lvl="1" indent="-457200">
              <a:buFont typeface="Arial" pitchFamily="34" charset="0"/>
              <a:buChar char="•"/>
            </a:pPr>
            <a:r>
              <a:rPr lang="en-US" sz="2000" dirty="0" smtClean="0"/>
              <a:t>Nystagmus</a:t>
            </a:r>
          </a:p>
          <a:p>
            <a:pPr marL="914400" lvl="1" indent="-457200">
              <a:buFont typeface="Arial" pitchFamily="34" charset="0"/>
              <a:buChar char="•"/>
            </a:pPr>
            <a:r>
              <a:rPr lang="en-US" sz="2000" dirty="0" smtClean="0"/>
              <a:t>Exopthalmia</a:t>
            </a:r>
          </a:p>
          <a:p>
            <a:pPr marL="914400" lvl="1" indent="-457200">
              <a:buFont typeface="Arial" pitchFamily="34" charset="0"/>
              <a:buChar char="•"/>
            </a:pPr>
            <a:r>
              <a:rPr lang="en-US" sz="2000" dirty="0" smtClean="0"/>
              <a:t>Secondary glaucoma</a:t>
            </a:r>
            <a:endParaRPr lang="en-US" sz="2000" dirty="0"/>
          </a:p>
        </p:txBody>
      </p:sp>
    </p:spTree>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1935466" cy="400110"/>
          </a:xfrm>
          <a:prstGeom prst="rect">
            <a:avLst/>
          </a:prstGeom>
          <a:noFill/>
        </p:spPr>
        <p:txBody>
          <a:bodyPr wrap="none" rtlCol="0">
            <a:spAutoFit/>
          </a:bodyPr>
          <a:lstStyle/>
          <a:p>
            <a:r>
              <a:rPr lang="en-US" sz="2000" b="1" u="sng" dirty="0" smtClean="0"/>
              <a:t>Retinoblastoma:</a:t>
            </a:r>
            <a:endParaRPr lang="en-US" sz="2000" b="1" u="sng" dirty="0"/>
          </a:p>
        </p:txBody>
      </p:sp>
      <p:sp>
        <p:nvSpPr>
          <p:cNvPr id="3" name="TextBox 2"/>
          <p:cNvSpPr txBox="1"/>
          <p:nvPr/>
        </p:nvSpPr>
        <p:spPr>
          <a:xfrm>
            <a:off x="0" y="1109008"/>
            <a:ext cx="9144000" cy="1938992"/>
          </a:xfrm>
          <a:prstGeom prst="rect">
            <a:avLst/>
          </a:prstGeom>
          <a:noFill/>
        </p:spPr>
        <p:txBody>
          <a:bodyPr wrap="square" rtlCol="0">
            <a:spAutoFit/>
          </a:bodyPr>
          <a:lstStyle/>
          <a:p>
            <a:r>
              <a:rPr lang="en-US" sz="2000" b="1" dirty="0" smtClean="0"/>
              <a:t>Treatment/Management:</a:t>
            </a:r>
            <a:endParaRPr lang="en-US" sz="2000" dirty="0" smtClean="0"/>
          </a:p>
          <a:p>
            <a:pPr marL="971550" lvl="1" indent="-514350">
              <a:buFont typeface="+mj-lt"/>
              <a:buAutoNum type="romanLcPeriod"/>
            </a:pPr>
            <a:r>
              <a:rPr lang="en-US" sz="2000" dirty="0" smtClean="0"/>
              <a:t>Chemotherapy</a:t>
            </a:r>
          </a:p>
          <a:p>
            <a:pPr marL="971550" lvl="1" indent="-514350">
              <a:buFont typeface="+mj-lt"/>
              <a:buAutoNum type="romanLcPeriod"/>
            </a:pPr>
            <a:r>
              <a:rPr lang="en-US" sz="2000" dirty="0" smtClean="0"/>
              <a:t>Radiotherapy</a:t>
            </a:r>
          </a:p>
          <a:p>
            <a:pPr marL="971550" lvl="1" indent="-514350">
              <a:buFont typeface="+mj-lt"/>
              <a:buAutoNum type="romanLcPeriod"/>
            </a:pPr>
            <a:r>
              <a:rPr lang="en-US" sz="2000" dirty="0" smtClean="0"/>
              <a:t>Enucleation</a:t>
            </a:r>
          </a:p>
          <a:p>
            <a:pPr lvl="1"/>
            <a:endParaRPr lang="en-US" sz="2000" dirty="0" smtClean="0"/>
          </a:p>
          <a:p>
            <a:pPr lvl="1"/>
            <a:r>
              <a:rPr lang="en-US" sz="2000" dirty="0" smtClean="0"/>
              <a:t>If untreated, the tumors are fatal, but after early treatment, survival is the rule.</a:t>
            </a:r>
            <a:endParaRPr lang="en-US" sz="2000" dirty="0"/>
          </a:p>
        </p:txBody>
      </p:sp>
    </p:spTree>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86335"/>
            <a:ext cx="9144000" cy="707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000" b="1" dirty="0" smtClean="0"/>
              <a:t>Skin Tumors</a:t>
            </a:r>
            <a:endParaRPr lang="en-US" sz="4000" b="1" dirty="0"/>
          </a:p>
        </p:txBody>
      </p:sp>
    </p:spTree>
  </p:cSld>
  <p:clrMapOvr>
    <a:masterClrMapping/>
  </p:clrMapOvr>
  <p:transition spd="slow">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91161"/>
            <a:ext cx="9144000" cy="3785652"/>
          </a:xfrm>
          <a:prstGeom prst="rect">
            <a:avLst/>
          </a:prstGeom>
        </p:spPr>
        <p:txBody>
          <a:bodyPr wrap="square">
            <a:spAutoFit/>
          </a:bodyPr>
          <a:lstStyle/>
          <a:p>
            <a:pPr marL="457200" indent="-457200" algn="just">
              <a:buFont typeface="Arial" pitchFamily="34" charset="0"/>
              <a:buChar char="•"/>
            </a:pPr>
            <a:r>
              <a:rPr lang="en-US" sz="2400" dirty="0" smtClean="0"/>
              <a:t>The skin is the largest organ of the body. </a:t>
            </a:r>
          </a:p>
          <a:p>
            <a:pPr marL="457200" indent="-457200" algn="just">
              <a:buFont typeface="Arial" pitchFamily="34" charset="0"/>
              <a:buChar char="•"/>
            </a:pPr>
            <a:endParaRPr lang="en-US" sz="2400" dirty="0" smtClean="0"/>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Tumours and tumour-like lesions may arise from different components of the skin such as surface epidermis, epidermal appendages and dermal tissues. </a:t>
            </a:r>
          </a:p>
          <a:p>
            <a:pPr marL="457200" indent="-457200" algn="just">
              <a:buFont typeface="Arial" pitchFamily="34" charset="0"/>
              <a:buChar char="•"/>
            </a:pPr>
            <a:endParaRPr lang="en-US" sz="2400" dirty="0" smtClean="0"/>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Each of these tissues may give rise to benign and malignant tumours as well as tumour-like lesions.</a:t>
            </a:r>
            <a:endParaRPr lang="en-US" sz="24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2554545"/>
          </a:xfrm>
          <a:prstGeom prst="rect">
            <a:avLst/>
          </a:prstGeom>
        </p:spPr>
        <p:txBody>
          <a:bodyPr wrap="square">
            <a:spAutoFit/>
          </a:bodyPr>
          <a:lstStyle/>
          <a:p>
            <a:pPr algn="just"/>
            <a:r>
              <a:rPr lang="en-US" sz="2000" b="1" u="sng" dirty="0" smtClean="0"/>
              <a:t>Squamous Papilloma </a:t>
            </a:r>
          </a:p>
          <a:p>
            <a:pPr algn="just"/>
            <a:r>
              <a:rPr lang="en-US" sz="2000" dirty="0" smtClean="0"/>
              <a:t>Squamous papilloma is a </a:t>
            </a:r>
            <a:r>
              <a:rPr lang="en-US" sz="2000" b="1" dirty="0" smtClean="0"/>
              <a:t>benign</a:t>
            </a:r>
            <a:r>
              <a:rPr lang="en-US" sz="2000" dirty="0" smtClean="0"/>
              <a:t> epithelial tumour of the skin. </a:t>
            </a:r>
          </a:p>
          <a:p>
            <a:pPr algn="just"/>
            <a:endParaRPr lang="en-US" sz="2000" dirty="0" smtClean="0"/>
          </a:p>
          <a:p>
            <a:pPr algn="just"/>
            <a:r>
              <a:rPr lang="en-US" sz="2000" dirty="0" smtClean="0"/>
              <a:t>May include common </a:t>
            </a:r>
            <a:r>
              <a:rPr lang="en-US" sz="2000" b="1" dirty="0" smtClean="0"/>
              <a:t>viral warts (verrucae) </a:t>
            </a:r>
            <a:r>
              <a:rPr lang="en-US" sz="2000" dirty="0" smtClean="0"/>
              <a:t>and </a:t>
            </a:r>
            <a:r>
              <a:rPr lang="en-US" sz="2000" b="1" dirty="0" smtClean="0"/>
              <a:t>condyloma accuminata </a:t>
            </a:r>
            <a:r>
              <a:rPr lang="en-US" sz="2000" dirty="0" smtClean="0"/>
              <a:t>(rounded swelling of mucous membrane). </a:t>
            </a:r>
          </a:p>
          <a:p>
            <a:pPr algn="just"/>
            <a:endParaRPr lang="en-US" sz="2000" dirty="0" smtClean="0"/>
          </a:p>
          <a:p>
            <a:pPr algn="just"/>
            <a:r>
              <a:rPr lang="en-US" sz="2000" dirty="0" smtClean="0"/>
              <a:t>Histologically, squamous papillomas are characterised by </a:t>
            </a:r>
            <a:r>
              <a:rPr lang="en-US" sz="2000" b="1" dirty="0" smtClean="0"/>
              <a:t>hyperkeratosis</a:t>
            </a:r>
            <a:r>
              <a:rPr lang="en-US" sz="2000" dirty="0" smtClean="0"/>
              <a:t>, </a:t>
            </a:r>
            <a:r>
              <a:rPr lang="en-US" sz="2000" b="1" dirty="0" smtClean="0"/>
              <a:t>acanthosis</a:t>
            </a:r>
            <a:r>
              <a:rPr lang="en-US" sz="2000" dirty="0" smtClean="0"/>
              <a:t> (darkly pigmented) with elongation of </a:t>
            </a:r>
            <a:r>
              <a:rPr lang="en-US" sz="2000" b="1" dirty="0" smtClean="0"/>
              <a:t>rete ridges </a:t>
            </a:r>
            <a:r>
              <a:rPr lang="en-US" sz="2000" dirty="0" smtClean="0"/>
              <a:t>and </a:t>
            </a:r>
            <a:r>
              <a:rPr lang="en-US" sz="2000" b="1" dirty="0" smtClean="0"/>
              <a:t>papillomatosis</a:t>
            </a:r>
            <a:r>
              <a:rPr lang="en-US" sz="2000" dirty="0" smtClean="0"/>
              <a:t>.</a:t>
            </a:r>
            <a:endParaRPr lang="en-US" sz="2000" dirty="0"/>
          </a:p>
        </p:txBody>
      </p:sp>
      <p:pic>
        <p:nvPicPr>
          <p:cNvPr id="54274" name="Picture 2" descr="C:\Users\krishna bastola\Desktop\jkjk.jpg"/>
          <p:cNvPicPr>
            <a:picLocks noChangeAspect="1" noChangeArrowheads="1"/>
          </p:cNvPicPr>
          <p:nvPr/>
        </p:nvPicPr>
        <p:blipFill>
          <a:blip r:embed="rId3"/>
          <a:srcRect/>
          <a:stretch>
            <a:fillRect/>
          </a:stretch>
        </p:blipFill>
        <p:spPr bwMode="auto">
          <a:xfrm>
            <a:off x="5848350" y="3436591"/>
            <a:ext cx="3067050" cy="2888009"/>
          </a:xfrm>
          <a:prstGeom prst="rect">
            <a:avLst/>
          </a:prstGeom>
          <a:noFill/>
        </p:spPr>
      </p:pic>
      <p:sp>
        <p:nvSpPr>
          <p:cNvPr id="4" name="Rectangle 3"/>
          <p:cNvSpPr/>
          <p:nvPr/>
        </p:nvSpPr>
        <p:spPr>
          <a:xfrm>
            <a:off x="76200" y="5257800"/>
            <a:ext cx="5562600" cy="646331"/>
          </a:xfrm>
          <a:prstGeom prst="rect">
            <a:avLst/>
          </a:prstGeom>
        </p:spPr>
        <p:txBody>
          <a:bodyPr wrap="square">
            <a:spAutoFit/>
          </a:bodyPr>
          <a:lstStyle/>
          <a:p>
            <a:pPr algn="just"/>
            <a:r>
              <a:rPr lang="en-US" b="1" dirty="0" smtClean="0"/>
              <a:t>Fig: Squamous cell papilloma. The skin surface shows a papillary growth with a pedicle.</a:t>
            </a:r>
            <a:endParaRPr lang="en-US" dirty="0"/>
          </a:p>
        </p:txBody>
      </p:sp>
      <p:sp>
        <p:nvSpPr>
          <p:cNvPr id="5" name="TextBox 4"/>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23878"/>
            <a:ext cx="9144000" cy="5016758"/>
          </a:xfrm>
          <a:prstGeom prst="rect">
            <a:avLst/>
          </a:prstGeom>
        </p:spPr>
        <p:txBody>
          <a:bodyPr wrap="square">
            <a:spAutoFit/>
          </a:bodyPr>
          <a:lstStyle/>
          <a:p>
            <a:pPr algn="just"/>
            <a:r>
              <a:rPr lang="en-US" sz="2000" b="1" u="sng" dirty="0" smtClean="0"/>
              <a:t>Epidermal Cyst</a:t>
            </a:r>
          </a:p>
          <a:p>
            <a:pPr marL="457200" indent="-457200" algn="just">
              <a:buFont typeface="Arial" pitchFamily="34" charset="0"/>
              <a:buChar char="•"/>
            </a:pPr>
            <a:r>
              <a:rPr lang="en-US" sz="2000" dirty="0" smtClean="0"/>
              <a:t>These </a:t>
            </a:r>
            <a:r>
              <a:rPr lang="en-US" sz="2000" b="1" dirty="0" smtClean="0"/>
              <a:t>intradermal</a:t>
            </a:r>
            <a:r>
              <a:rPr lang="en-US" sz="2000" dirty="0" smtClean="0"/>
              <a:t> or </a:t>
            </a:r>
            <a:r>
              <a:rPr lang="en-US" sz="2000" b="1" dirty="0" smtClean="0"/>
              <a:t>subcutaneous cysts</a:t>
            </a:r>
            <a:r>
              <a:rPr lang="en-US" sz="2000" dirty="0" smtClean="0"/>
              <a:t>, commonly called </a:t>
            </a:r>
            <a:r>
              <a:rPr lang="en-US" sz="2000" b="1" dirty="0" smtClean="0"/>
              <a:t>sebaceous cysts</a:t>
            </a:r>
            <a:r>
              <a:rPr lang="en-US" sz="2000" dirty="0" smtClean="0"/>
              <a:t>, are common and may occur spontaneously or due to </a:t>
            </a:r>
            <a:r>
              <a:rPr lang="en-US" sz="2000" b="1" dirty="0" smtClean="0"/>
              <a:t>implantation</a:t>
            </a:r>
            <a:r>
              <a:rPr lang="en-US" sz="2000" dirty="0" smtClean="0"/>
              <a:t> of the epidermis into the dermis or subcutis (implantation cysts).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Most frequent sites are the skin of face, scalp, neck and trunk.</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Histologically, epidermal cysts have a cyst wall composed of true epidermis with laminated layers of </a:t>
            </a:r>
            <a:r>
              <a:rPr lang="en-US" sz="2000" b="1" dirty="0" smtClean="0"/>
              <a:t>keratin</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Rupture of the cyst may incite foreign body giant cell inflammatory reaction in the wall.</a:t>
            </a:r>
          </a:p>
          <a:p>
            <a:pPr algn="just"/>
            <a:endParaRPr lang="en-US" sz="2000" dirty="0" smtClean="0"/>
          </a:p>
          <a:p>
            <a:pPr algn="just"/>
            <a:r>
              <a:rPr lang="en-US" sz="2000" b="1" u="sng" dirty="0" smtClean="0"/>
              <a:t>Dermoid Cyst</a:t>
            </a:r>
          </a:p>
          <a:p>
            <a:pPr marL="457200" indent="-457200" algn="just">
              <a:buFont typeface="Arial" pitchFamily="34" charset="0"/>
              <a:buChar char="•"/>
            </a:pPr>
            <a:r>
              <a:rPr lang="en-US" sz="2000" dirty="0" smtClean="0"/>
              <a:t>These are subcutaneous cysts often present since birth. Dermoid cysts are more common on the face.</a:t>
            </a:r>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636" y="275338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Tree>
    <p:extLst>
      <p:ext uri="{BB962C8B-B14F-4D97-AF65-F5344CB8AC3E}">
        <p14:creationId xmlns:p14="http://schemas.microsoft.com/office/powerpoint/2010/main" val="3771792939"/>
      </p:ext>
    </p:extLst>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1938992"/>
          </a:xfrm>
          <a:prstGeom prst="rect">
            <a:avLst/>
          </a:prstGeom>
        </p:spPr>
        <p:txBody>
          <a:bodyPr wrap="square">
            <a:spAutoFit/>
          </a:bodyPr>
          <a:lstStyle/>
          <a:p>
            <a:pPr algn="just"/>
            <a:r>
              <a:rPr lang="en-US" sz="2000" b="1" u="sng" dirty="0" err="1" smtClean="0"/>
              <a:t>Steatocystoma</a:t>
            </a:r>
            <a:r>
              <a:rPr lang="en-US" sz="2000" b="1" u="sng" dirty="0" smtClean="0"/>
              <a:t> Multiplex</a:t>
            </a:r>
          </a:p>
          <a:p>
            <a:pPr marL="457200" indent="-457200" algn="just">
              <a:buFont typeface="Arial" pitchFamily="34" charset="0"/>
              <a:buChar char="•"/>
            </a:pPr>
            <a:r>
              <a:rPr lang="en-US" sz="2000" dirty="0" smtClean="0"/>
              <a:t>This is an inherited autosomal dominant disorder having </a:t>
            </a:r>
            <a:r>
              <a:rPr lang="en-US" sz="2000" b="1" dirty="0" smtClean="0"/>
              <a:t>multiple cystic nodules</a:t>
            </a:r>
            <a:r>
              <a:rPr lang="en-US" sz="2000" dirty="0" smtClean="0"/>
              <a:t>, 1-3 cm in size. They are more common in the axillae, sternum and arms.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Histologically, the cyst walls are composed of </a:t>
            </a:r>
            <a:r>
              <a:rPr lang="en-US" sz="2000" b="1" dirty="0" smtClean="0"/>
              <a:t>several layers of epithelial cells </a:t>
            </a:r>
            <a:r>
              <a:rPr lang="en-US" sz="2000" dirty="0" smtClean="0"/>
              <a:t>and contain </a:t>
            </a:r>
            <a:r>
              <a:rPr lang="en-US" sz="2000" b="1" dirty="0" smtClean="0"/>
              <a:t>lobules of sebaceous glands </a:t>
            </a:r>
            <a:r>
              <a:rPr lang="en-US" sz="2000" dirty="0" smtClean="0"/>
              <a:t>in the cyst wall.</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pic>
        <p:nvPicPr>
          <p:cNvPr id="4098" name="Picture 2" descr="Image result for Epidermoid Cy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67185"/>
            <a:ext cx="6326306" cy="35146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6324600"/>
            <a:ext cx="160569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just"/>
            <a:r>
              <a:rPr lang="en-US" b="1" u="sng" dirty="0"/>
              <a:t>Epidermal Cyst</a:t>
            </a:r>
          </a:p>
        </p:txBody>
      </p:sp>
      <p:pic>
        <p:nvPicPr>
          <p:cNvPr id="4100" name="Picture 4" descr="Image result for steatocystoma multip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476" y="3173740"/>
            <a:ext cx="4261324" cy="28229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77000" y="6183868"/>
            <a:ext cx="2562496"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just"/>
            <a:r>
              <a:rPr lang="en-US" b="1" u="sng" dirty="0" err="1"/>
              <a:t>Steatocystoma</a:t>
            </a:r>
            <a:r>
              <a:rPr lang="en-US" b="1" u="sng" dirty="0"/>
              <a:t> Multiplex</a:t>
            </a:r>
          </a:p>
        </p:txBody>
      </p:sp>
    </p:spTree>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27080"/>
            <a:ext cx="9144000" cy="4708981"/>
          </a:xfrm>
          <a:prstGeom prst="rect">
            <a:avLst/>
          </a:prstGeom>
        </p:spPr>
        <p:txBody>
          <a:bodyPr wrap="square">
            <a:spAutoFit/>
          </a:bodyPr>
          <a:lstStyle/>
          <a:p>
            <a:pPr algn="just"/>
            <a:r>
              <a:rPr lang="en-US" sz="2000" b="1" u="sng" dirty="0" smtClean="0"/>
              <a:t>Solar </a:t>
            </a:r>
            <a:r>
              <a:rPr lang="en-US" sz="2000" b="1" u="sng" dirty="0" err="1" smtClean="0"/>
              <a:t>Keratosis</a:t>
            </a:r>
            <a:r>
              <a:rPr lang="en-US" sz="2000" b="1" u="sng" dirty="0" smtClean="0"/>
              <a:t> (Actinic </a:t>
            </a:r>
            <a:r>
              <a:rPr lang="en-US" sz="2000" b="1" u="sng" dirty="0" err="1" smtClean="0"/>
              <a:t>Keratosis</a:t>
            </a:r>
            <a:r>
              <a:rPr lang="en-US" sz="2000" b="1" u="sng" dirty="0" smtClean="0"/>
              <a:t>, Senile </a:t>
            </a:r>
            <a:r>
              <a:rPr lang="en-US" sz="2000" b="1" u="sng" dirty="0" err="1" smtClean="0"/>
              <a:t>Keratosis</a:t>
            </a:r>
            <a:r>
              <a:rPr lang="en-US" sz="2000" b="1" u="sng" dirty="0" smtClean="0"/>
              <a:t>)</a:t>
            </a:r>
          </a:p>
          <a:p>
            <a:pPr algn="just"/>
            <a:endParaRPr lang="en-US" sz="2000" b="1" dirty="0" smtClean="0"/>
          </a:p>
          <a:p>
            <a:pPr marL="457200" indent="-457200" algn="just">
              <a:buFont typeface="Arial" pitchFamily="34" charset="0"/>
              <a:buChar char="•"/>
            </a:pPr>
            <a:r>
              <a:rPr lang="en-US" sz="2000" dirty="0" smtClean="0"/>
              <a:t>Solar (sun-induced) or actinic (induced by a variety of rays) keratoses are the multiple lesions occurring in </a:t>
            </a:r>
            <a:r>
              <a:rPr lang="en-US" sz="2000" b="1" dirty="0" smtClean="0"/>
              <a:t>sun-exposed areas of the skin </a:t>
            </a:r>
            <a:r>
              <a:rPr lang="en-US" sz="2000" dirty="0" smtClean="0"/>
              <a:t>in fair-skinned elderly people.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Similar lesions may be induced by exposure to ionising radiation, hydrocarbons and arsenicals.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condition is considered to be a precursor of </a:t>
            </a:r>
            <a:r>
              <a:rPr lang="en-US" sz="2000" b="1" dirty="0" smtClean="0"/>
              <a:t>invasive squamous cell and/or basal cell carcinoma</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Clinically, the lesions are tan-brown, erythematous, about 1 cm in diameter with rough, sandpaper-like surface and are seen more commonly on the dorsum of the hands and on the balded portion of the skin.</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9844"/>
            <a:ext cx="9144000" cy="3416320"/>
          </a:xfrm>
          <a:prstGeom prst="rect">
            <a:avLst/>
          </a:prstGeom>
        </p:spPr>
        <p:txBody>
          <a:bodyPr wrap="square">
            <a:spAutoFit/>
          </a:bodyPr>
          <a:lstStyle/>
          <a:p>
            <a:pPr algn="just"/>
            <a:r>
              <a:rPr lang="en-US" sz="2000" b="1" i="1" dirty="0" smtClean="0"/>
              <a:t>Histologically, </a:t>
            </a:r>
            <a:r>
              <a:rPr lang="en-US" sz="2000" dirty="0" smtClean="0"/>
              <a:t>solar keratoses are squamous cell carcinoma has following characteristic features:</a:t>
            </a:r>
          </a:p>
          <a:p>
            <a:pPr marL="514350" indent="-514350" algn="just">
              <a:buAutoNum type="romanLcParenR"/>
            </a:pPr>
            <a:r>
              <a:rPr lang="en-US" sz="2000" dirty="0" smtClean="0"/>
              <a:t>Considerable </a:t>
            </a:r>
            <a:r>
              <a:rPr lang="en-US" sz="2000" b="1" dirty="0" smtClean="0"/>
              <a:t>hyperkeratosis</a:t>
            </a:r>
            <a:r>
              <a:rPr lang="en-US" sz="2000" dirty="0" smtClean="0"/>
              <a:t> (</a:t>
            </a:r>
            <a:r>
              <a:rPr lang="en-US" i="1" dirty="0" smtClean="0"/>
              <a:t>Hyperplasia of the stratum corneum, often associated with a qualitative abnormality of Keratin)</a:t>
            </a:r>
            <a:endParaRPr lang="en-US" sz="2000" i="1" dirty="0" smtClean="0"/>
          </a:p>
          <a:p>
            <a:pPr marL="514350" indent="-514350" algn="just">
              <a:buAutoNum type="romanLcParenR"/>
            </a:pPr>
            <a:endParaRPr lang="en-US" sz="2000" dirty="0" smtClean="0"/>
          </a:p>
          <a:p>
            <a:pPr marL="514350" indent="-514350" algn="just">
              <a:buAutoNum type="romanLcParenR"/>
            </a:pPr>
            <a:r>
              <a:rPr lang="en-US" sz="2000" dirty="0" smtClean="0"/>
              <a:t>Marked </a:t>
            </a:r>
            <a:r>
              <a:rPr lang="en-US" sz="2000" b="1" dirty="0" smtClean="0"/>
              <a:t>acanthosis</a:t>
            </a:r>
            <a:r>
              <a:rPr lang="en-US" sz="2000" dirty="0" smtClean="0"/>
              <a:t> (</a:t>
            </a:r>
            <a:r>
              <a:rPr lang="en-US" i="1" dirty="0" smtClean="0"/>
              <a:t>Diffuse epidermal hyperplasia)</a:t>
            </a:r>
            <a:endParaRPr lang="en-US" sz="2000" i="1" dirty="0" smtClean="0"/>
          </a:p>
          <a:p>
            <a:pPr marL="514350" indent="-514350" algn="just">
              <a:buAutoNum type="romanLcParenR"/>
            </a:pPr>
            <a:endParaRPr lang="en-US" sz="2000" dirty="0" smtClean="0"/>
          </a:p>
          <a:p>
            <a:pPr marL="514350" indent="-514350" algn="just">
              <a:buAutoNum type="romanLcParenR"/>
            </a:pPr>
            <a:r>
              <a:rPr lang="en-US" sz="2000" b="1" dirty="0" smtClean="0"/>
              <a:t>Dyskeratosis and dysplasia </a:t>
            </a:r>
            <a:r>
              <a:rPr lang="en-US" sz="2000" dirty="0" smtClean="0"/>
              <a:t>of the epidermal cells </a:t>
            </a:r>
            <a:r>
              <a:rPr lang="en-US" i="1" dirty="0" smtClean="0"/>
              <a:t>(Abnormal keratinization or developments of cells)</a:t>
            </a:r>
            <a:endParaRPr lang="en-US" sz="2000" i="1" dirty="0" smtClean="0"/>
          </a:p>
          <a:p>
            <a:pPr marL="514350" indent="-514350" algn="just">
              <a:buAutoNum type="romanLcParenR"/>
            </a:pPr>
            <a:endParaRPr lang="en-US" sz="2000" dirty="0" smtClean="0"/>
          </a:p>
          <a:p>
            <a:pPr marL="514350" indent="-514350" algn="just">
              <a:buAutoNum type="romanLcParenR"/>
            </a:pPr>
            <a:r>
              <a:rPr lang="en-US" sz="2000" dirty="0" smtClean="0"/>
              <a:t>Non-specific chronic </a:t>
            </a:r>
            <a:r>
              <a:rPr lang="en-US" sz="2000" b="1" dirty="0" smtClean="0"/>
              <a:t>inflammatory cell infiltrate</a:t>
            </a:r>
            <a:endParaRPr lang="en-US" sz="2000" b="1"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16675"/>
            <a:ext cx="9144000" cy="3477875"/>
          </a:xfrm>
          <a:prstGeom prst="rect">
            <a:avLst/>
          </a:prstGeom>
        </p:spPr>
        <p:txBody>
          <a:bodyPr wrap="square">
            <a:spAutoFit/>
          </a:bodyPr>
          <a:lstStyle/>
          <a:p>
            <a:pPr algn="just"/>
            <a:r>
              <a:rPr lang="en-US" sz="2000" b="1" u="sng" dirty="0" smtClean="0"/>
              <a:t>Bowen’s Disease</a:t>
            </a:r>
          </a:p>
          <a:p>
            <a:pPr marL="457200" indent="-457200" algn="just">
              <a:buFont typeface="Arial" pitchFamily="34" charset="0"/>
              <a:buChar char="•"/>
            </a:pPr>
            <a:r>
              <a:rPr lang="en-US" sz="2000" dirty="0" smtClean="0"/>
              <a:t>Bowen’s disease is also a </a:t>
            </a:r>
            <a:r>
              <a:rPr lang="en-US" sz="2000" b="1" dirty="0" smtClean="0"/>
              <a:t>carcinoma</a:t>
            </a:r>
            <a:r>
              <a:rPr lang="en-US" sz="2000" dirty="0" smtClean="0"/>
              <a:t> of the </a:t>
            </a:r>
            <a:r>
              <a:rPr lang="en-US" sz="2000" b="1" dirty="0" smtClean="0"/>
              <a:t>entire epidermis </a:t>
            </a:r>
            <a:r>
              <a:rPr lang="en-US" sz="2000" dirty="0" smtClean="0"/>
              <a:t>but differs from solar </a:t>
            </a:r>
            <a:r>
              <a:rPr lang="en-US" sz="2000" dirty="0" err="1" smtClean="0"/>
              <a:t>keratosis</a:t>
            </a:r>
            <a:r>
              <a:rPr lang="en-US" sz="2000" dirty="0" smtClean="0"/>
              <a:t> in having </a:t>
            </a:r>
            <a:r>
              <a:rPr lang="en-US" sz="2000" b="1" dirty="0" smtClean="0"/>
              <a:t>solitary lesion </a:t>
            </a:r>
            <a:r>
              <a:rPr lang="en-US" sz="2000" dirty="0" smtClean="0"/>
              <a:t>often that may occur on </a:t>
            </a:r>
            <a:r>
              <a:rPr lang="en-US" sz="2000" b="1" dirty="0" smtClean="0"/>
              <a:t>sun-exposed as well as sun-unexposed skin</a:t>
            </a:r>
            <a:r>
              <a:rPr lang="en-US" sz="2000" dirty="0" smtClean="0"/>
              <a:t>.</a:t>
            </a:r>
          </a:p>
          <a:p>
            <a:pPr algn="just"/>
            <a:endParaRPr lang="en-US" sz="2000" dirty="0" smtClean="0"/>
          </a:p>
          <a:p>
            <a:pPr algn="just"/>
            <a:endParaRPr lang="en-US" sz="2000" dirty="0" smtClean="0"/>
          </a:p>
          <a:p>
            <a:pPr algn="just"/>
            <a:r>
              <a:rPr lang="en-US" sz="2000" b="1" u="sng" dirty="0" smtClean="0"/>
              <a:t>Xeroderma Pigmentosum</a:t>
            </a:r>
          </a:p>
          <a:p>
            <a:pPr marL="457200" indent="-457200" algn="just">
              <a:buFont typeface="Arial" pitchFamily="34" charset="0"/>
              <a:buChar char="•"/>
            </a:pPr>
            <a:r>
              <a:rPr lang="en-US" sz="2000" dirty="0" smtClean="0"/>
              <a:t>This condition is a </a:t>
            </a:r>
            <a:r>
              <a:rPr lang="en-US" sz="2000" b="1" dirty="0" smtClean="0"/>
              <a:t>hypersensitivity</a:t>
            </a:r>
            <a:r>
              <a:rPr lang="en-US" sz="2000" dirty="0" smtClean="0"/>
              <a:t> of the </a:t>
            </a:r>
            <a:r>
              <a:rPr lang="en-US" sz="2000" b="1" dirty="0" smtClean="0">
                <a:solidFill>
                  <a:srgbClr val="FF0000"/>
                </a:solidFill>
              </a:rPr>
              <a:t>skin to sunlight </a:t>
            </a:r>
            <a:r>
              <a:rPr lang="en-US" sz="2000" dirty="0" smtClean="0"/>
              <a:t>that is determined by a recessive gene. </a:t>
            </a:r>
          </a:p>
          <a:p>
            <a:pPr marL="457200" indent="-457200" algn="just">
              <a:buFont typeface="Arial" pitchFamily="34" charset="0"/>
              <a:buChar char="•"/>
            </a:pPr>
            <a:r>
              <a:rPr lang="en-US" sz="2000" dirty="0" smtClean="0"/>
              <a:t>The disorder may lead to multiple malignancies of the skin such as </a:t>
            </a:r>
            <a:r>
              <a:rPr lang="en-US" sz="2000" b="1" dirty="0" smtClean="0"/>
              <a:t>basal cell carcinoma, squamous cell carcinoma and malignant melanoma</a:t>
            </a:r>
            <a:r>
              <a:rPr lang="en-US" sz="2000" dirty="0" smtClean="0"/>
              <a:t>.</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53619"/>
            <a:ext cx="9144000" cy="5324535"/>
          </a:xfrm>
          <a:prstGeom prst="rect">
            <a:avLst/>
          </a:prstGeom>
        </p:spPr>
        <p:txBody>
          <a:bodyPr wrap="square">
            <a:spAutoFit/>
          </a:bodyPr>
          <a:lstStyle/>
          <a:p>
            <a:pPr algn="just"/>
            <a:r>
              <a:rPr lang="en-US" sz="2000" b="1" u="sng" dirty="0" smtClean="0"/>
              <a:t>Squamous Cell Carcinoma</a:t>
            </a:r>
          </a:p>
          <a:p>
            <a:pPr marL="457200" indent="-457200" algn="just">
              <a:buFont typeface="Arial" pitchFamily="34" charset="0"/>
              <a:buChar char="•"/>
            </a:pPr>
            <a:r>
              <a:rPr lang="en-US" sz="2000" dirty="0" smtClean="0"/>
              <a:t>Squamous cell carcinoma may arise on any part of the </a:t>
            </a:r>
            <a:r>
              <a:rPr lang="en-US" sz="2000" b="1" dirty="0" smtClean="0"/>
              <a:t>skin and mucous membranes </a:t>
            </a:r>
            <a:r>
              <a:rPr lang="en-US" sz="2000" dirty="0" smtClean="0"/>
              <a:t>lined by squamous epithelium but is more likely to occur </a:t>
            </a:r>
            <a:r>
              <a:rPr lang="en-US" sz="2000" b="1" dirty="0" smtClean="0"/>
              <a:t>on sun-exposed parts </a:t>
            </a:r>
            <a:r>
              <a:rPr lang="en-US" sz="2000" dirty="0" smtClean="0"/>
              <a:t>in older people.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Various </a:t>
            </a:r>
            <a:r>
              <a:rPr lang="en-US" sz="2000" b="1" dirty="0" smtClean="0"/>
              <a:t>predisposing</a:t>
            </a:r>
            <a:r>
              <a:rPr lang="en-US" sz="2000" dirty="0" smtClean="0"/>
              <a:t> conditions include the following:</a:t>
            </a:r>
          </a:p>
          <a:p>
            <a:pPr marL="1314450" lvl="2" indent="-400050" algn="just">
              <a:buAutoNum type="romanLcParenR"/>
            </a:pPr>
            <a:r>
              <a:rPr lang="en-US" sz="2000" dirty="0" smtClean="0"/>
              <a:t>Xeroderma pigmentosum</a:t>
            </a:r>
          </a:p>
          <a:p>
            <a:pPr marL="1314450" lvl="2" indent="-400050" algn="just">
              <a:buAutoNum type="romanLcParenR"/>
            </a:pPr>
            <a:r>
              <a:rPr lang="en-US" sz="2000" dirty="0" smtClean="0"/>
              <a:t>Solar </a:t>
            </a:r>
            <a:r>
              <a:rPr lang="en-US" sz="2000" dirty="0" err="1" smtClean="0"/>
              <a:t>keratosis</a:t>
            </a:r>
            <a:endParaRPr lang="en-US" sz="2000" dirty="0" smtClean="0"/>
          </a:p>
          <a:p>
            <a:pPr marL="1314450" lvl="2" indent="-400050" algn="just">
              <a:buAutoNum type="romanLcParenR"/>
            </a:pPr>
            <a:r>
              <a:rPr lang="en-US" sz="2000" dirty="0" smtClean="0"/>
              <a:t>Chronic inflammatory conditions such as chronic ulcers and draining </a:t>
            </a:r>
            <a:r>
              <a:rPr lang="en-US" sz="2000" dirty="0" err="1" smtClean="0"/>
              <a:t>osteomyelitis</a:t>
            </a:r>
            <a:endParaRPr lang="en-US" sz="2000" dirty="0" smtClean="0"/>
          </a:p>
          <a:p>
            <a:pPr marL="1314450" lvl="2" indent="-400050" algn="just">
              <a:buAutoNum type="romanLcParenR"/>
            </a:pPr>
            <a:r>
              <a:rPr lang="en-US" sz="2000" dirty="0" smtClean="0"/>
              <a:t>Old burn scars</a:t>
            </a:r>
          </a:p>
          <a:p>
            <a:pPr marL="1314450" lvl="2" indent="-400050" algn="just">
              <a:buAutoNum type="romanLcParenR"/>
            </a:pPr>
            <a:r>
              <a:rPr lang="en-US" sz="2000" dirty="0" smtClean="0"/>
              <a:t>Chemical burns</a:t>
            </a:r>
          </a:p>
          <a:p>
            <a:pPr marL="1314450" lvl="2" indent="-400050" algn="just">
              <a:buAutoNum type="romanLcParenR"/>
            </a:pPr>
            <a:r>
              <a:rPr lang="en-US" sz="2000" dirty="0" smtClean="0"/>
              <a:t>Psoriasis</a:t>
            </a:r>
          </a:p>
          <a:p>
            <a:pPr marL="1314450" lvl="2" indent="-400050" algn="just">
              <a:buAutoNum type="romanLcParenR"/>
            </a:pPr>
            <a:r>
              <a:rPr lang="en-US" sz="2000" dirty="0" smtClean="0"/>
              <a:t>HIV infection</a:t>
            </a:r>
          </a:p>
          <a:p>
            <a:pPr marL="1314450" lvl="2" indent="-400050" algn="just">
              <a:buAutoNum type="romanLcParenR"/>
            </a:pPr>
            <a:r>
              <a:rPr lang="en-US" sz="2000" dirty="0" smtClean="0"/>
              <a:t>Ionising radiation</a:t>
            </a:r>
          </a:p>
          <a:p>
            <a:pPr marL="1314450" lvl="2" indent="-400050" algn="just">
              <a:buAutoNum type="romanLcParenR"/>
            </a:pPr>
            <a:r>
              <a:rPr lang="fr-FR" sz="2000" dirty="0" smtClean="0"/>
              <a:t>Industrial carcinogens (Coal tars, oils, etc.)</a:t>
            </a:r>
          </a:p>
          <a:p>
            <a:pPr marL="1314450" lvl="2" indent="-400050" algn="just">
              <a:buAutoNum type="romanLcParenR"/>
            </a:pPr>
            <a:r>
              <a:rPr lang="en-US" sz="2000" dirty="0" smtClean="0"/>
              <a:t>In the case of cancer of oral cavity, chewing betel nuts and tobacco.</a:t>
            </a:r>
            <a:endParaRPr lang="fr-FR" sz="2000" dirty="0" smtClean="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0"/>
            <a:ext cx="9144000" cy="5016758"/>
          </a:xfrm>
          <a:prstGeom prst="rect">
            <a:avLst/>
          </a:prstGeom>
        </p:spPr>
        <p:txBody>
          <a:bodyPr wrap="square">
            <a:spAutoFit/>
          </a:bodyPr>
          <a:lstStyle/>
          <a:p>
            <a:pPr algn="just"/>
            <a:r>
              <a:rPr lang="en-US" sz="2000" b="1" dirty="0" smtClean="0"/>
              <a:t>Common locations</a:t>
            </a:r>
          </a:p>
          <a:p>
            <a:pPr algn="just"/>
            <a:r>
              <a:rPr lang="en-US" sz="2000" dirty="0" smtClean="0"/>
              <a:t>Although squamous carcinomas can occur anywhere on the skin, most common locations are the </a:t>
            </a:r>
            <a:r>
              <a:rPr lang="en-US" sz="2000" b="1" dirty="0" smtClean="0"/>
              <a:t>face, pinna of the ears</a:t>
            </a:r>
            <a:r>
              <a:rPr lang="en-US" sz="2000" dirty="0" smtClean="0"/>
              <a:t>, back of hands and mucocutaneous junctions such as on the lips, anal canal and glans penis.</a:t>
            </a:r>
          </a:p>
          <a:p>
            <a:pPr algn="just"/>
            <a:endParaRPr lang="en-US" sz="2000" dirty="0" smtClean="0"/>
          </a:p>
          <a:p>
            <a:pPr algn="just"/>
            <a:r>
              <a:rPr lang="en-US" sz="2000" b="1" dirty="0" smtClean="0"/>
              <a:t>Clinical features</a:t>
            </a:r>
          </a:p>
          <a:p>
            <a:pPr algn="just"/>
            <a:r>
              <a:rPr lang="en-US" sz="2000" dirty="0" smtClean="0"/>
              <a:t>Appears as </a:t>
            </a:r>
            <a:r>
              <a:rPr lang="en-US" sz="2000" b="1" dirty="0" smtClean="0"/>
              <a:t>defined, red, scaling plaques</a:t>
            </a:r>
            <a:r>
              <a:rPr lang="en-US" sz="2000" dirty="0" smtClean="0"/>
              <a:t>; many arising from prior solar/actinic keratoses. More advanced, invasive lesions are nodular, show variable scale, and may ulcerate.</a:t>
            </a:r>
          </a:p>
          <a:p>
            <a:pPr algn="just"/>
            <a:endParaRPr lang="en-US" sz="2000" dirty="0" smtClean="0"/>
          </a:p>
          <a:p>
            <a:pPr algn="just"/>
            <a:r>
              <a:rPr lang="en-US" sz="2000" b="1" dirty="0" smtClean="0"/>
              <a:t>Pathogenesis</a:t>
            </a:r>
          </a:p>
          <a:p>
            <a:pPr algn="just"/>
            <a:r>
              <a:rPr lang="en-US" sz="2000" dirty="0" smtClean="0"/>
              <a:t>The most common exogenous cause of cutaneous squamous cell carcinoma is </a:t>
            </a:r>
            <a:r>
              <a:rPr lang="en-US" sz="2000" b="1" dirty="0" smtClean="0"/>
              <a:t>UV light exposure</a:t>
            </a:r>
            <a:r>
              <a:rPr lang="en-US" sz="2000" dirty="0" smtClean="0"/>
              <a:t>, which causes </a:t>
            </a:r>
            <a:r>
              <a:rPr lang="en-US" sz="2000" b="1" dirty="0" smtClean="0"/>
              <a:t>DNA damage</a:t>
            </a:r>
            <a:r>
              <a:rPr lang="en-US" sz="2000" dirty="0" smtClean="0"/>
              <a:t>. Individuals who are immunosuppressed as a result of chemotherapy or organ transplantation, or who have xeroderma pigmentosum, are at increased risk. Immunosuppressed patients are high risk with HPV types.</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057400" y="983024"/>
            <a:ext cx="5181600" cy="4348302"/>
          </a:xfrm>
          <a:prstGeom prst="rect">
            <a:avLst/>
          </a:prstGeom>
          <a:noFill/>
          <a:ln w="9525">
            <a:noFill/>
            <a:miter lim="800000"/>
            <a:headEnd/>
            <a:tailEnd/>
          </a:ln>
          <a:effectLst/>
        </p:spPr>
      </p:pic>
      <p:sp>
        <p:nvSpPr>
          <p:cNvPr id="3" name="Rectangle 2"/>
          <p:cNvSpPr/>
          <p:nvPr/>
        </p:nvSpPr>
        <p:spPr>
          <a:xfrm>
            <a:off x="76200" y="5715000"/>
            <a:ext cx="9067800" cy="646331"/>
          </a:xfrm>
          <a:prstGeom prst="rect">
            <a:avLst/>
          </a:prstGeom>
        </p:spPr>
        <p:txBody>
          <a:bodyPr wrap="square">
            <a:spAutoFit/>
          </a:bodyPr>
          <a:lstStyle/>
          <a:p>
            <a:pPr algn="just"/>
            <a:r>
              <a:rPr lang="en-US" b="1" dirty="0" smtClean="0"/>
              <a:t>Fig: Invasive squamous cell carcinoma. </a:t>
            </a:r>
            <a:r>
              <a:rPr lang="en-US" dirty="0" smtClean="0"/>
              <a:t>A nodular, hyperkeratotic lesion occurring on the ear, associated with metastasis to a prominent postauricular lymph node (</a:t>
            </a:r>
            <a:r>
              <a:rPr lang="en-US" i="1" dirty="0" smtClean="0"/>
              <a:t>arrow).</a:t>
            </a:r>
            <a:endParaRPr lang="en-US" dirty="0"/>
          </a:p>
        </p:txBody>
      </p:sp>
      <p:sp>
        <p:nvSpPr>
          <p:cNvPr id="4" name="TextBox 3"/>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C:\Users\krishna bastola\Desktop\jkj.jpg"/>
          <p:cNvPicPr>
            <a:picLocks noChangeAspect="1" noChangeArrowheads="1"/>
          </p:cNvPicPr>
          <p:nvPr/>
        </p:nvPicPr>
        <p:blipFill>
          <a:blip r:embed="rId2"/>
          <a:srcRect/>
          <a:stretch>
            <a:fillRect/>
          </a:stretch>
        </p:blipFill>
        <p:spPr bwMode="auto">
          <a:xfrm>
            <a:off x="1660033" y="685800"/>
            <a:ext cx="5731367" cy="4695825"/>
          </a:xfrm>
          <a:prstGeom prst="rect">
            <a:avLst/>
          </a:prstGeom>
          <a:noFill/>
        </p:spPr>
      </p:pic>
      <p:sp>
        <p:nvSpPr>
          <p:cNvPr id="4" name="Rectangle 3"/>
          <p:cNvSpPr/>
          <p:nvPr/>
        </p:nvSpPr>
        <p:spPr>
          <a:xfrm>
            <a:off x="0" y="5581471"/>
            <a:ext cx="9144000" cy="1200329"/>
          </a:xfrm>
          <a:prstGeom prst="rect">
            <a:avLst/>
          </a:prstGeom>
        </p:spPr>
        <p:txBody>
          <a:bodyPr wrap="square">
            <a:spAutoFit/>
          </a:bodyPr>
          <a:lstStyle/>
          <a:p>
            <a:pPr algn="just"/>
            <a:r>
              <a:rPr lang="en-US" b="1" dirty="0" smtClean="0"/>
              <a:t>Fig: Microscopic features of well-differentiated squamous cell carcinoma. </a:t>
            </a:r>
            <a:r>
              <a:rPr lang="en-US" dirty="0" smtClean="0"/>
              <a:t>The dermis is invaded by downward proliferating epidermal masses of cells which show atypical features. A few horn pearls with central laminated keratin are present. There is inflammatory reaction in the dermis between the masses of tumour cells.</a:t>
            </a:r>
            <a:endParaRPr lang="en-US" dirty="0"/>
          </a:p>
        </p:txBody>
      </p:sp>
      <p:sp>
        <p:nvSpPr>
          <p:cNvPr id="5" name="TextBox 4"/>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61395"/>
            <a:ext cx="9144000" cy="4401205"/>
          </a:xfrm>
          <a:prstGeom prst="rect">
            <a:avLst/>
          </a:prstGeom>
        </p:spPr>
        <p:txBody>
          <a:bodyPr wrap="square">
            <a:spAutoFit/>
          </a:bodyPr>
          <a:lstStyle/>
          <a:p>
            <a:r>
              <a:rPr lang="it-IT" sz="2000" b="1" u="sng" dirty="0" smtClean="0"/>
              <a:t>Basal Cell Carcinoma (Rodent Ulcer)</a:t>
            </a:r>
          </a:p>
          <a:p>
            <a:pPr algn="just"/>
            <a:endParaRPr lang="en-US" sz="2000" dirty="0" smtClean="0"/>
          </a:p>
          <a:p>
            <a:pPr marL="457200" indent="-457200" algn="just">
              <a:buFont typeface="Arial" pitchFamily="34" charset="0"/>
              <a:buChar char="•"/>
            </a:pPr>
            <a:r>
              <a:rPr lang="en-US" sz="2000" dirty="0" smtClean="0"/>
              <a:t>Typically, the basal cell carcinoma is a </a:t>
            </a:r>
            <a:r>
              <a:rPr lang="en-US" sz="2000" b="1" dirty="0" smtClean="0"/>
              <a:t>locally</a:t>
            </a:r>
            <a:r>
              <a:rPr lang="en-US" sz="2000" dirty="0" smtClean="0"/>
              <a:t> </a:t>
            </a:r>
            <a:r>
              <a:rPr lang="en-US" sz="2000" b="1" dirty="0" smtClean="0"/>
              <a:t>invasive</a:t>
            </a:r>
            <a:r>
              <a:rPr lang="en-US" sz="2000" dirty="0" smtClean="0"/>
              <a:t>, </a:t>
            </a:r>
            <a:r>
              <a:rPr lang="en-US" sz="2000" b="1" dirty="0" smtClean="0"/>
              <a:t>slow growing </a:t>
            </a:r>
            <a:r>
              <a:rPr lang="en-US" sz="2000" dirty="0" smtClean="0"/>
              <a:t>tumour of middle-aged that </a:t>
            </a:r>
            <a:r>
              <a:rPr lang="en-US" sz="2000" b="1" dirty="0" smtClean="0"/>
              <a:t>rarely metastasises</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occurs exclusively on hairy skin, the most common location (90%) being the </a:t>
            </a:r>
            <a:r>
              <a:rPr lang="en-US" sz="2000" b="1" dirty="0" smtClean="0"/>
              <a:t>face</a:t>
            </a:r>
            <a:r>
              <a:rPr lang="en-US" sz="2000" dirty="0" smtClean="0"/>
              <a:t>, usually above a line from the </a:t>
            </a:r>
            <a:r>
              <a:rPr lang="en-US" sz="2000" b="1" dirty="0" smtClean="0"/>
              <a:t>lobe of the ear to the corner of the mouth</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Basal cell carcinoma is seen more frequently in white-skinned people and in those who have prolonged exposure to strong sunlight like in those living in Australia and New Zealand.</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As with squamous cell carcinoma, the incidence of basal cell carcinoma increases with immunosupression and in individuals with inherited </a:t>
            </a:r>
            <a:r>
              <a:rPr lang="en-US" sz="2000" b="1" dirty="0" smtClean="0"/>
              <a:t>defect in DNA repair</a:t>
            </a:r>
            <a:r>
              <a:rPr lang="en-US" sz="2000" dirty="0" smtClean="0"/>
              <a:t>.</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58814" y="1560675"/>
            <a:ext cx="4398885" cy="3174543"/>
          </a:xfrm>
          <a:prstGeom prst="rect">
            <a:avLst/>
          </a:prstGeom>
          <a:noFill/>
          <a:ln w="9525">
            <a:noFill/>
            <a:miter lim="800000"/>
            <a:headEnd/>
            <a:tailEnd/>
          </a:ln>
          <a:effectLst/>
        </p:spPr>
      </p:pic>
      <p:sp>
        <p:nvSpPr>
          <p:cNvPr id="3" name="Rectangle 2"/>
          <p:cNvSpPr/>
          <p:nvPr/>
        </p:nvSpPr>
        <p:spPr>
          <a:xfrm>
            <a:off x="990600" y="5257800"/>
            <a:ext cx="7391400" cy="646331"/>
          </a:xfrm>
          <a:prstGeom prst="rect">
            <a:avLst/>
          </a:prstGeom>
        </p:spPr>
        <p:txBody>
          <a:bodyPr wrap="square">
            <a:spAutoFit/>
          </a:bodyPr>
          <a:lstStyle/>
          <a:p>
            <a:pPr algn="just"/>
            <a:r>
              <a:rPr lang="en-US" dirty="0" smtClean="0"/>
              <a:t>Fig: Common location and macroscopic appearance of </a:t>
            </a:r>
            <a:r>
              <a:rPr lang="it-IT" dirty="0" smtClean="0"/>
              <a:t>basal cell carcinoma (rodent ulcer).</a:t>
            </a:r>
            <a:endParaRPr lang="en-US" dirty="0"/>
          </a:p>
        </p:txBody>
      </p:sp>
      <p:sp>
        <p:nvSpPr>
          <p:cNvPr id="4" name="TextBox 3"/>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pic>
        <p:nvPicPr>
          <p:cNvPr id="3074" name="Picture 2" descr="Image result for rodent ul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048" y="1676400"/>
            <a:ext cx="3794006" cy="2906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636" y="15240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
        <p:nvSpPr>
          <p:cNvPr id="3" name="Rectangle 2"/>
          <p:cNvSpPr/>
          <p:nvPr/>
        </p:nvSpPr>
        <p:spPr>
          <a:xfrm>
            <a:off x="0" y="962085"/>
            <a:ext cx="6096000" cy="5324535"/>
          </a:xfrm>
          <a:prstGeom prst="rect">
            <a:avLst/>
          </a:prstGeom>
        </p:spPr>
        <p:txBody>
          <a:bodyPr wrap="square">
            <a:spAutoFit/>
          </a:bodyPr>
          <a:lstStyle/>
          <a:p>
            <a:pPr marL="457200" indent="-457200" algn="just"/>
            <a:r>
              <a:rPr lang="en-US" sz="2000" b="1" dirty="0" smtClean="0"/>
              <a:t>OTITIS MEDIA:</a:t>
            </a:r>
          </a:p>
          <a:p>
            <a:pPr marL="457200" indent="-457200" algn="just"/>
            <a:endParaRPr lang="en-US" sz="2000" b="1" dirty="0" smtClean="0"/>
          </a:p>
          <a:p>
            <a:pPr marL="457200" indent="-457200" algn="just">
              <a:buFont typeface="Arial" pitchFamily="34" charset="0"/>
              <a:buChar char="•"/>
            </a:pPr>
            <a:r>
              <a:rPr lang="en-US" sz="2000" dirty="0" smtClean="0"/>
              <a:t>This is the term used for inflammatory involvement of the middle ear. It may be acute or chronic.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usual source of infection is via the eustachian tube and the common causative organisms are </a:t>
            </a:r>
            <a:r>
              <a:rPr lang="en-US" sz="2000" i="1" dirty="0" smtClean="0">
                <a:latin typeface="Times New Roman" pitchFamily="18" charset="0"/>
                <a:cs typeface="Times New Roman" pitchFamily="18" charset="0"/>
              </a:rPr>
              <a:t>Streptococcus pneumoniae, Haemophilus influenzae </a:t>
            </a:r>
            <a:r>
              <a:rPr lang="en-US" sz="2000" dirty="0" smtClean="0">
                <a:latin typeface="Times New Roman" pitchFamily="18" charset="0"/>
                <a:cs typeface="Times New Roman" pitchFamily="18" charset="0"/>
              </a:rPr>
              <a:t>and</a:t>
            </a:r>
            <a:r>
              <a:rPr lang="en-US" sz="2000" i="1" dirty="0" smtClean="0">
                <a:latin typeface="Times New Roman" pitchFamily="18" charset="0"/>
                <a:cs typeface="Times New Roman" pitchFamily="18" charset="0"/>
              </a:rPr>
              <a:t> </a:t>
            </a:r>
            <a:r>
              <a:rPr lang="el-GR" sz="2000" i="1" dirty="0" smtClean="0">
                <a:latin typeface="Times New Roman" pitchFamily="18" charset="0"/>
                <a:cs typeface="Times New Roman" pitchFamily="18" charset="0"/>
              </a:rPr>
              <a:t>β</a:t>
            </a:r>
            <a:r>
              <a:rPr lang="en-US" sz="2000" i="1" dirty="0" smtClean="0">
                <a:latin typeface="Times New Roman" pitchFamily="18" charset="0"/>
                <a:cs typeface="Times New Roman" pitchFamily="18" charset="0"/>
              </a:rPr>
              <a:t>-Streptococcus haemolyticus. </a:t>
            </a:r>
          </a:p>
          <a:p>
            <a:pPr marL="457200" indent="-457200" algn="just">
              <a:buFont typeface="Arial" pitchFamily="34" charset="0"/>
              <a:buChar char="•"/>
            </a:pPr>
            <a:endParaRPr lang="en-US" sz="2000" i="1" dirty="0" smtClean="0"/>
          </a:p>
          <a:p>
            <a:pPr marL="457200" indent="-457200" algn="just">
              <a:buFont typeface="Arial" pitchFamily="34" charset="0"/>
              <a:buChar char="•"/>
            </a:pPr>
            <a:r>
              <a:rPr lang="en-US" sz="2000" dirty="0" smtClean="0"/>
              <a:t>Otitis media may be suppurative, serous or mucoid.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Acute suppurative otitis media (SOM) clinically presents as tense tympanic membrane along with pain and tenderness and sometimes </a:t>
            </a:r>
            <a:r>
              <a:rPr lang="en-US" sz="2000" dirty="0" err="1" smtClean="0"/>
              <a:t>mastoiditis</a:t>
            </a:r>
            <a:r>
              <a:rPr lang="en-US" sz="2000" dirty="0" smtClean="0"/>
              <a:t> as well. </a:t>
            </a:r>
          </a:p>
          <a:p>
            <a:pPr marL="457200" indent="-457200" algn="just">
              <a:buFont typeface="Arial" pitchFamily="34" charset="0"/>
              <a:buChar char="•"/>
            </a:pPr>
            <a:endParaRPr lang="en-US" sz="2000" dirty="0" smtClean="0"/>
          </a:p>
        </p:txBody>
      </p:sp>
      <p:pic>
        <p:nvPicPr>
          <p:cNvPr id="4" name="Picture 5"/>
          <p:cNvPicPr>
            <a:picLocks noChangeAspect="1" noChangeArrowheads="1"/>
          </p:cNvPicPr>
          <p:nvPr/>
        </p:nvPicPr>
        <p:blipFill>
          <a:blip r:embed="rId2"/>
          <a:srcRect/>
          <a:stretch>
            <a:fillRect/>
          </a:stretch>
        </p:blipFill>
        <p:spPr bwMode="auto">
          <a:xfrm>
            <a:off x="6248400" y="838200"/>
            <a:ext cx="2743200" cy="3048000"/>
          </a:xfrm>
          <a:prstGeom prst="rect">
            <a:avLst/>
          </a:prstGeom>
          <a:noFill/>
          <a:ln w="9525">
            <a:noFill/>
            <a:miter lim="800000"/>
            <a:headEnd/>
            <a:tailEnd/>
          </a:ln>
        </p:spPr>
      </p:pic>
      <p:pic>
        <p:nvPicPr>
          <p:cNvPr id="5" name="Picture 6"/>
          <p:cNvPicPr>
            <a:picLocks noChangeAspect="1" noChangeArrowheads="1"/>
          </p:cNvPicPr>
          <p:nvPr/>
        </p:nvPicPr>
        <p:blipFill>
          <a:blip r:embed="rId3"/>
          <a:srcRect/>
          <a:stretch>
            <a:fillRect/>
          </a:stretch>
        </p:blipFill>
        <p:spPr bwMode="auto">
          <a:xfrm>
            <a:off x="6248400" y="4114800"/>
            <a:ext cx="2819400" cy="2590800"/>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3170099"/>
          </a:xfrm>
          <a:prstGeom prst="rect">
            <a:avLst/>
          </a:prstGeom>
        </p:spPr>
        <p:txBody>
          <a:bodyPr wrap="square">
            <a:spAutoFit/>
          </a:bodyPr>
          <a:lstStyle/>
          <a:p>
            <a:pPr algn="just"/>
            <a:r>
              <a:rPr lang="en-US" sz="2000" b="1" dirty="0" smtClean="0"/>
              <a:t>Morphologic Features</a:t>
            </a:r>
          </a:p>
          <a:p>
            <a:pPr marL="457200" indent="-457200" algn="just">
              <a:buFont typeface="Arial" pitchFamily="34" charset="0"/>
              <a:buChar char="•"/>
            </a:pPr>
            <a:r>
              <a:rPr lang="en-US" sz="2000" b="1" dirty="0" smtClean="0"/>
              <a:t>Grossly</a:t>
            </a:r>
            <a:r>
              <a:rPr lang="en-US" sz="2000" dirty="0" smtClean="0"/>
              <a:t>, the most common pattern is a </a:t>
            </a:r>
            <a:r>
              <a:rPr lang="en-US" sz="2000" dirty="0" err="1" smtClean="0"/>
              <a:t>nodulo</a:t>
            </a:r>
            <a:r>
              <a:rPr lang="en-US" sz="2000" dirty="0" smtClean="0"/>
              <a:t>-ulcerative basal cell carcinoma in which a </a:t>
            </a:r>
            <a:r>
              <a:rPr lang="en-US" sz="2000" b="1" dirty="0" smtClean="0"/>
              <a:t>slow-growing</a:t>
            </a:r>
            <a:r>
              <a:rPr lang="en-US" sz="2000" dirty="0" smtClean="0"/>
              <a:t> </a:t>
            </a:r>
            <a:r>
              <a:rPr lang="en-US" sz="2000" b="1" dirty="0" smtClean="0"/>
              <a:t>small nodule </a:t>
            </a:r>
            <a:r>
              <a:rPr lang="en-US" sz="2000" dirty="0" smtClean="0"/>
              <a:t>undergoes </a:t>
            </a:r>
            <a:r>
              <a:rPr lang="en-US" sz="2000" b="1" dirty="0" smtClean="0"/>
              <a:t>central ulceration </a:t>
            </a:r>
            <a:r>
              <a:rPr lang="en-US" sz="2000" dirty="0" smtClean="0"/>
              <a:t>with rolled margins. </a:t>
            </a:r>
          </a:p>
          <a:p>
            <a:pPr marL="457200" indent="-457200" algn="just">
              <a:buFont typeface="Arial" pitchFamily="34" charset="0"/>
              <a:buChar char="•"/>
            </a:pPr>
            <a:r>
              <a:rPr lang="en-US" sz="2000" dirty="0" smtClean="0"/>
              <a:t>The tumour enlarges in size by </a:t>
            </a:r>
            <a:r>
              <a:rPr lang="en-US" sz="2000" b="1" dirty="0" smtClean="0"/>
              <a:t>burrowing and by destroying the tissues </a:t>
            </a:r>
            <a:r>
              <a:rPr lang="en-US" sz="2000" dirty="0" smtClean="0"/>
              <a:t>locally like a rodent and hence the name ‘</a:t>
            </a:r>
            <a:r>
              <a:rPr lang="en-US" sz="2000" b="1" dirty="0" smtClean="0"/>
              <a:t>rodent ulcer</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Histologically,</a:t>
            </a:r>
            <a:r>
              <a:rPr lang="en-US" sz="2000" dirty="0" smtClean="0"/>
              <a:t> the most characteristic feature is the </a:t>
            </a:r>
            <a:r>
              <a:rPr lang="en-US" sz="2000" b="1" dirty="0" smtClean="0"/>
              <a:t>proliferation</a:t>
            </a:r>
            <a:r>
              <a:rPr lang="en-US" sz="2000" dirty="0" smtClean="0"/>
              <a:t> of basaloid cells (resembling basal layer of epidermis), with characteristic </a:t>
            </a:r>
            <a:r>
              <a:rPr lang="en-US" sz="2000" b="1" dirty="0" smtClean="0"/>
              <a:t>peripheral palisaded appearance</a:t>
            </a:r>
            <a:r>
              <a:rPr lang="en-US" sz="2000" dirty="0" smtClean="0"/>
              <a:t>. </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krishna bastola\Desktop\klkl.jpg"/>
          <p:cNvPicPr>
            <a:picLocks noChangeAspect="1" noChangeArrowheads="1"/>
          </p:cNvPicPr>
          <p:nvPr/>
        </p:nvPicPr>
        <p:blipFill>
          <a:blip r:embed="rId2"/>
          <a:srcRect/>
          <a:stretch>
            <a:fillRect/>
          </a:stretch>
        </p:blipFill>
        <p:spPr bwMode="auto">
          <a:xfrm>
            <a:off x="1828800" y="912184"/>
            <a:ext cx="5514097" cy="4498016"/>
          </a:xfrm>
          <a:prstGeom prst="rect">
            <a:avLst/>
          </a:prstGeom>
          <a:noFill/>
        </p:spPr>
      </p:pic>
      <p:sp>
        <p:nvSpPr>
          <p:cNvPr id="3" name="Rectangle 2"/>
          <p:cNvSpPr/>
          <p:nvPr/>
        </p:nvSpPr>
        <p:spPr>
          <a:xfrm>
            <a:off x="0" y="5533072"/>
            <a:ext cx="9144000" cy="923330"/>
          </a:xfrm>
          <a:prstGeom prst="rect">
            <a:avLst/>
          </a:prstGeom>
        </p:spPr>
        <p:txBody>
          <a:bodyPr wrap="square">
            <a:spAutoFit/>
          </a:bodyPr>
          <a:lstStyle/>
          <a:p>
            <a:pPr algn="just"/>
            <a:r>
              <a:rPr lang="en-US" dirty="0" smtClean="0"/>
              <a:t>Fig: Basal cell carcinoma. The dermis is invaded by irregular masses of basaloid cells with characteristic peripheral palisaded appearance. The masses of tumour cells are separated from dermal collagen by a space called shrinkage artifact.</a:t>
            </a:r>
            <a:endParaRPr lang="en-US" dirty="0"/>
          </a:p>
        </p:txBody>
      </p:sp>
      <p:sp>
        <p:nvSpPr>
          <p:cNvPr id="4" name="TextBox 3"/>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78681"/>
            <a:ext cx="9144000" cy="5016758"/>
          </a:xfrm>
          <a:prstGeom prst="rect">
            <a:avLst/>
          </a:prstGeom>
        </p:spPr>
        <p:txBody>
          <a:bodyPr wrap="square">
            <a:spAutoFit/>
          </a:bodyPr>
          <a:lstStyle/>
          <a:p>
            <a:pPr algn="just"/>
            <a:r>
              <a:rPr lang="fr-FR" sz="2000" b="1" u="sng" dirty="0" smtClean="0"/>
              <a:t>Malignant Melanoma</a:t>
            </a:r>
          </a:p>
          <a:p>
            <a:pPr marL="457200" indent="-457200" algn="just">
              <a:buFont typeface="Arial" pitchFamily="34" charset="0"/>
              <a:buChar char="•"/>
            </a:pPr>
            <a:r>
              <a:rPr lang="fr-FR" sz="2000" dirty="0" smtClean="0"/>
              <a:t>Malignant melanoma or </a:t>
            </a:r>
            <a:r>
              <a:rPr lang="en-US" sz="2000" dirty="0" err="1" smtClean="0"/>
              <a:t>melanocarcinoma</a:t>
            </a:r>
            <a:r>
              <a:rPr lang="en-US" sz="2000" dirty="0" smtClean="0"/>
              <a:t> </a:t>
            </a:r>
            <a:r>
              <a:rPr lang="en-US" sz="2000" b="1" dirty="0" smtClean="0"/>
              <a:t>arising from melanocytes</a:t>
            </a:r>
            <a:r>
              <a:rPr lang="en-US" sz="2000" dirty="0" smtClean="0"/>
              <a:t> is one of the most rapidly spreading </a:t>
            </a:r>
            <a:r>
              <a:rPr lang="en-US" sz="2000" b="1" dirty="0" smtClean="0">
                <a:solidFill>
                  <a:srgbClr val="FF0000"/>
                </a:solidFill>
              </a:rPr>
              <a:t>malignant tumour of the skin </a:t>
            </a:r>
            <a:r>
              <a:rPr lang="en-US" sz="2000" dirty="0" smtClean="0"/>
              <a:t>that can occur at all ages but is rare before puberty.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tumour </a:t>
            </a:r>
            <a:r>
              <a:rPr lang="en-US" sz="2000" b="1" dirty="0" smtClean="0"/>
              <a:t>spreads locally as well as to distant sites </a:t>
            </a:r>
            <a:r>
              <a:rPr lang="en-US" sz="2000" dirty="0" smtClean="0"/>
              <a:t>by lymphatics and by blood.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a:t>
            </a:r>
            <a:r>
              <a:rPr lang="en-US" sz="2000" b="1" dirty="0" smtClean="0"/>
              <a:t>etiology is unknown </a:t>
            </a:r>
            <a:r>
              <a:rPr lang="en-US" sz="2000" dirty="0" smtClean="0"/>
              <a:t>but there is role of excessive exposure of white skin to sunlight e.g. higher incidence in New Zealand and Australia where sun exposure in high.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Besides the skin, melanomas may occur at various other sites such as oral and anogenital mucosa, oesophagus, conjunctiva, orbit and leptomeninges.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common sites on the skin are the trunk (in men), legs (in women); other locations are face, soles, palms and nail-beds.</a:t>
            </a:r>
            <a:endParaRPr lang="en-US" sz="2000" dirty="0"/>
          </a:p>
        </p:txBody>
      </p:sp>
      <p:sp>
        <p:nvSpPr>
          <p:cNvPr id="3" name="TextBox 2"/>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krishna bastola\Desktop\jkjk.jpg"/>
          <p:cNvPicPr>
            <a:picLocks noChangeAspect="1" noChangeArrowheads="1"/>
          </p:cNvPicPr>
          <p:nvPr/>
        </p:nvPicPr>
        <p:blipFill>
          <a:blip r:embed="rId2"/>
          <a:srcRect/>
          <a:stretch>
            <a:fillRect/>
          </a:stretch>
        </p:blipFill>
        <p:spPr bwMode="auto">
          <a:xfrm>
            <a:off x="5486400" y="4191000"/>
            <a:ext cx="3391989" cy="2283069"/>
          </a:xfrm>
          <a:prstGeom prst="rect">
            <a:avLst/>
          </a:prstGeom>
          <a:noFill/>
        </p:spPr>
      </p:pic>
      <p:sp>
        <p:nvSpPr>
          <p:cNvPr id="3" name="TextBox 2"/>
          <p:cNvSpPr txBox="1"/>
          <p:nvPr/>
        </p:nvSpPr>
        <p:spPr>
          <a:xfrm>
            <a:off x="0" y="425470"/>
            <a:ext cx="4908973" cy="6432530"/>
          </a:xfrm>
          <a:prstGeom prst="rect">
            <a:avLst/>
          </a:prstGeom>
          <a:noFill/>
        </p:spPr>
        <p:txBody>
          <a:bodyPr wrap="none" rtlCol="0">
            <a:spAutoFit/>
          </a:bodyPr>
          <a:lstStyle/>
          <a:p>
            <a:r>
              <a:rPr lang="en-US" sz="2000" b="1" dirty="0" smtClean="0"/>
              <a:t>Clinical features:</a:t>
            </a:r>
          </a:p>
          <a:p>
            <a:pPr marL="342900" indent="-342900">
              <a:buFont typeface="Arial" pitchFamily="34" charset="0"/>
              <a:buChar char="•"/>
            </a:pPr>
            <a:r>
              <a:rPr lang="en-US" sz="2000" dirty="0" smtClean="0"/>
              <a:t>Asymmetry</a:t>
            </a:r>
          </a:p>
          <a:p>
            <a:pPr marL="342900" indent="-342900">
              <a:buFont typeface="Arial" pitchFamily="34" charset="0"/>
              <a:buChar char="•"/>
            </a:pPr>
            <a:r>
              <a:rPr lang="en-US" sz="2000" dirty="0" smtClean="0"/>
              <a:t>Border irregularity</a:t>
            </a:r>
          </a:p>
          <a:p>
            <a:pPr marL="342900" indent="-342900">
              <a:buFont typeface="Arial" pitchFamily="34" charset="0"/>
              <a:buChar char="•"/>
            </a:pPr>
            <a:r>
              <a:rPr lang="en-US" sz="2000" dirty="0" smtClean="0"/>
              <a:t>Colour change</a:t>
            </a:r>
          </a:p>
          <a:p>
            <a:pPr marL="342900" indent="-342900">
              <a:buFont typeface="Arial" pitchFamily="34" charset="0"/>
              <a:buChar char="•"/>
            </a:pPr>
            <a:r>
              <a:rPr lang="en-US" sz="2000" dirty="0" smtClean="0"/>
              <a:t>Diameter &gt;6 mm</a:t>
            </a:r>
          </a:p>
          <a:p>
            <a:pPr marL="342900" indent="-342900">
              <a:buFont typeface="Arial" pitchFamily="34" charset="0"/>
              <a:buChar char="•"/>
            </a:pPr>
            <a:r>
              <a:rPr lang="en-US" sz="2000" dirty="0" smtClean="0"/>
              <a:t>Elevation </a:t>
            </a:r>
          </a:p>
          <a:p>
            <a:pPr marL="342900" indent="-342900">
              <a:buFont typeface="Arial" pitchFamily="34" charset="0"/>
              <a:buChar char="•"/>
            </a:pPr>
            <a:endParaRPr lang="en-US" sz="1400" dirty="0" smtClean="0"/>
          </a:p>
          <a:p>
            <a:pPr marL="342900" indent="-342900"/>
            <a:r>
              <a:rPr lang="en-US" sz="2000" b="1" dirty="0" smtClean="0"/>
              <a:t>Common locations:</a:t>
            </a:r>
          </a:p>
          <a:p>
            <a:pPr marL="342900" indent="-342900">
              <a:buFont typeface="Arial" pitchFamily="34" charset="0"/>
              <a:buChar char="•"/>
            </a:pPr>
            <a:r>
              <a:rPr lang="en-US" sz="2000" dirty="0" smtClean="0"/>
              <a:t>Skin,</a:t>
            </a:r>
          </a:p>
          <a:p>
            <a:pPr marL="342900" indent="-342900">
              <a:buFont typeface="Arial" pitchFamily="34" charset="0"/>
              <a:buChar char="•"/>
            </a:pPr>
            <a:r>
              <a:rPr lang="en-US" sz="2000" dirty="0" smtClean="0"/>
              <a:t>Mucosa of nose, bowel, anal region</a:t>
            </a:r>
          </a:p>
          <a:p>
            <a:pPr marL="342900" indent="-342900">
              <a:buFont typeface="Arial" pitchFamily="34" charset="0"/>
              <a:buChar char="•"/>
            </a:pPr>
            <a:endParaRPr lang="en-US" sz="1400" dirty="0" smtClean="0"/>
          </a:p>
          <a:p>
            <a:pPr marL="342900" indent="-342900"/>
            <a:r>
              <a:rPr lang="en-US" sz="2000" b="1" dirty="0" smtClean="0"/>
              <a:t>Cell morphology:</a:t>
            </a:r>
          </a:p>
          <a:p>
            <a:pPr marL="342900" indent="-342900">
              <a:buFont typeface="Arial" pitchFamily="34" charset="0"/>
              <a:buChar char="•"/>
            </a:pPr>
            <a:r>
              <a:rPr lang="en-US" sz="2000" dirty="0" smtClean="0"/>
              <a:t>Malignant cells, atypical, mitoses, nucleoli</a:t>
            </a:r>
          </a:p>
          <a:p>
            <a:pPr marL="342900" indent="-342900">
              <a:buFont typeface="Arial" pitchFamily="34" charset="0"/>
              <a:buChar char="•"/>
            </a:pPr>
            <a:endParaRPr lang="en-US" sz="1400" dirty="0" smtClean="0"/>
          </a:p>
          <a:p>
            <a:pPr marL="342900" indent="-342900"/>
            <a:r>
              <a:rPr lang="en-US" sz="2000" b="1" dirty="0" smtClean="0"/>
              <a:t>Melanin pigment:</a:t>
            </a:r>
          </a:p>
          <a:p>
            <a:pPr marL="342900" indent="-342900">
              <a:buFont typeface="Arial" pitchFamily="34" charset="0"/>
              <a:buChar char="•"/>
            </a:pPr>
            <a:r>
              <a:rPr lang="en-US" sz="2000" dirty="0" smtClean="0"/>
              <a:t>Fine granules, uniformly distributed</a:t>
            </a:r>
          </a:p>
          <a:p>
            <a:pPr marL="342900" indent="-342900">
              <a:buFont typeface="Arial" pitchFamily="34" charset="0"/>
              <a:buChar char="•"/>
            </a:pPr>
            <a:endParaRPr lang="en-US" sz="1400" dirty="0" smtClean="0"/>
          </a:p>
          <a:p>
            <a:pPr marL="342900" indent="-342900"/>
            <a:r>
              <a:rPr lang="en-US" sz="2000" b="1" dirty="0" smtClean="0"/>
              <a:t>Inflammation:</a:t>
            </a:r>
          </a:p>
          <a:p>
            <a:pPr marL="342900" indent="-342900">
              <a:buFont typeface="Arial" pitchFamily="34" charset="0"/>
              <a:buChar char="•"/>
            </a:pPr>
            <a:r>
              <a:rPr lang="en-US" sz="2000" dirty="0" smtClean="0"/>
              <a:t>Often present</a:t>
            </a:r>
          </a:p>
          <a:p>
            <a:pPr marL="342900" indent="-342900">
              <a:buFont typeface="Arial" pitchFamily="34" charset="0"/>
              <a:buChar char="•"/>
            </a:pPr>
            <a:endParaRPr lang="en-US" sz="1400" dirty="0" smtClean="0"/>
          </a:p>
          <a:p>
            <a:pPr marL="342900" indent="-342900"/>
            <a:r>
              <a:rPr lang="en-US" sz="2000" b="1" dirty="0" smtClean="0"/>
              <a:t>Spread:</a:t>
            </a:r>
          </a:p>
          <a:p>
            <a:pPr marL="342900" indent="-342900">
              <a:buFont typeface="Arial" pitchFamily="34" charset="0"/>
              <a:buChar char="•"/>
            </a:pPr>
            <a:r>
              <a:rPr lang="en-US" sz="2000" dirty="0" smtClean="0"/>
              <a:t>Haematogenous / lymphatic spread</a:t>
            </a:r>
            <a:endParaRPr lang="en-US" sz="2000" dirty="0"/>
          </a:p>
        </p:txBody>
      </p:sp>
      <p:sp>
        <p:nvSpPr>
          <p:cNvPr id="4" name="TextBox 3"/>
          <p:cNvSpPr txBox="1"/>
          <p:nvPr/>
        </p:nvSpPr>
        <p:spPr>
          <a:xfrm>
            <a:off x="3448753" y="76200"/>
            <a:ext cx="173284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b="1" dirty="0" smtClean="0"/>
              <a:t>Skin Tumors</a:t>
            </a:r>
            <a:endParaRPr lang="en-US" sz="2400" b="1" dirty="0"/>
          </a:p>
        </p:txBody>
      </p:sp>
      <p:pic>
        <p:nvPicPr>
          <p:cNvPr id="3074" name="Picture 2" descr="Image result for Malignant Melano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898" y="619752"/>
            <a:ext cx="4875102" cy="2961648"/>
          </a:xfrm>
          <a:prstGeom prst="rect">
            <a:avLst/>
          </a:prstGeom>
        </p:spPr>
        <p:style>
          <a:lnRef idx="2">
            <a:schemeClr val="accent3"/>
          </a:lnRef>
          <a:fillRef idx="1">
            <a:schemeClr val="lt1"/>
          </a:fillRef>
          <a:effectRef idx="0">
            <a:schemeClr val="accent3"/>
          </a:effectRef>
          <a:fontRef idx="minor">
            <a:schemeClr val="dk1"/>
          </a:fontRef>
        </p:style>
      </p:pic>
    </p:spTree>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69609"/>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8753" y="76200"/>
            <a:ext cx="211384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400" b="1" dirty="0" smtClean="0"/>
              <a:t>Xerophthalmia</a:t>
            </a:r>
            <a:endParaRPr lang="en-US" sz="2400" b="1" dirty="0"/>
          </a:p>
        </p:txBody>
      </p:sp>
      <p:sp>
        <p:nvSpPr>
          <p:cNvPr id="3" name="TextBox 2"/>
          <p:cNvSpPr txBox="1"/>
          <p:nvPr/>
        </p:nvSpPr>
        <p:spPr>
          <a:xfrm>
            <a:off x="0" y="1219200"/>
            <a:ext cx="9144000" cy="3785652"/>
          </a:xfrm>
          <a:prstGeom prst="rect">
            <a:avLst/>
          </a:prstGeom>
          <a:noFill/>
        </p:spPr>
        <p:txBody>
          <a:bodyPr wrap="square" rtlCol="0">
            <a:spAutoFit/>
          </a:bodyPr>
          <a:lstStyle/>
          <a:p>
            <a:pPr marL="342900" indent="-342900" algn="just">
              <a:buFont typeface="Arial" pitchFamily="34" charset="0"/>
              <a:buChar char="•"/>
            </a:pPr>
            <a:r>
              <a:rPr lang="en-US" sz="2000" dirty="0" smtClean="0"/>
              <a:t>Refers to the ocular manifestation of </a:t>
            </a:r>
            <a:r>
              <a:rPr lang="en-US" sz="2000" b="1" dirty="0" smtClean="0"/>
              <a:t>vitamin A deficiency</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Most wide spread and serious nutritional disorders leading to blindness particularly in south-east Asia</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Most common in younger children</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Associated risk factor includes ignorance, faulty feeding practice and infection particularly diarrhoea, measles, etc.</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term Xerophthalmia (</a:t>
            </a:r>
            <a:r>
              <a:rPr lang="en-US" sz="2000" b="1" dirty="0" smtClean="0"/>
              <a:t>dry eye</a:t>
            </a:r>
            <a:r>
              <a:rPr lang="en-US" sz="2000" dirty="0" smtClean="0"/>
              <a:t>) comprises all ocular manifestation of vitamin deficiency ranging from </a:t>
            </a:r>
            <a:r>
              <a:rPr lang="en-US" sz="2000" b="1" dirty="0" smtClean="0"/>
              <a:t>night blindness </a:t>
            </a:r>
            <a:r>
              <a:rPr lang="en-US" sz="2000" dirty="0" smtClean="0"/>
              <a:t>to </a:t>
            </a:r>
            <a:r>
              <a:rPr lang="en-US" sz="2000" b="1" dirty="0" smtClean="0"/>
              <a:t>keratomalacia</a:t>
            </a:r>
            <a:r>
              <a:rPr lang="en-US" sz="2000" dirty="0" smtClean="0"/>
              <a:t>.</a:t>
            </a:r>
          </a:p>
        </p:txBody>
      </p:sp>
    </p:spTree>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48753" y="76200"/>
            <a:ext cx="2113847"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400" b="1" dirty="0" smtClean="0"/>
              <a:t>Xerophthalmia</a:t>
            </a:r>
            <a:endParaRPr lang="en-US" sz="2400" b="1" dirty="0"/>
          </a:p>
        </p:txBody>
      </p:sp>
      <p:sp>
        <p:nvSpPr>
          <p:cNvPr id="3" name="TextBox 2"/>
          <p:cNvSpPr txBox="1"/>
          <p:nvPr/>
        </p:nvSpPr>
        <p:spPr>
          <a:xfrm>
            <a:off x="0" y="609600"/>
            <a:ext cx="9144000" cy="5940088"/>
          </a:xfrm>
          <a:prstGeom prst="rect">
            <a:avLst/>
          </a:prstGeom>
          <a:noFill/>
        </p:spPr>
        <p:txBody>
          <a:bodyPr wrap="square" rtlCol="0">
            <a:spAutoFit/>
          </a:bodyPr>
          <a:lstStyle/>
          <a:p>
            <a:pPr algn="just"/>
            <a:r>
              <a:rPr lang="en-US" sz="2000" b="1" dirty="0" smtClean="0"/>
              <a:t>WHO classification:</a:t>
            </a:r>
          </a:p>
          <a:p>
            <a:pPr marL="400050" indent="-400050" algn="just">
              <a:buAutoNum type="romanLcPeriod"/>
            </a:pPr>
            <a:r>
              <a:rPr lang="en-US" sz="2000" b="1" dirty="0" smtClean="0"/>
              <a:t>XN</a:t>
            </a:r>
            <a:r>
              <a:rPr lang="en-US" sz="2000" dirty="0" smtClean="0"/>
              <a:t>: </a:t>
            </a:r>
            <a:r>
              <a:rPr lang="en-US" sz="2000" b="1" dirty="0" smtClean="0"/>
              <a:t>Night Blindness </a:t>
            </a:r>
            <a:r>
              <a:rPr lang="en-US" sz="2000" dirty="0" smtClean="0"/>
              <a:t>(earliest symptoms)</a:t>
            </a:r>
          </a:p>
          <a:p>
            <a:pPr marL="400050" indent="-400050" algn="just">
              <a:buAutoNum type="romanLcPeriod"/>
            </a:pPr>
            <a:endParaRPr lang="en-US" sz="2000" dirty="0" smtClean="0"/>
          </a:p>
          <a:p>
            <a:pPr marL="400050" indent="-400050" algn="just">
              <a:buAutoNum type="romanLcPeriod"/>
            </a:pPr>
            <a:r>
              <a:rPr lang="en-US" sz="2000" b="1" dirty="0" smtClean="0"/>
              <a:t>X1</a:t>
            </a:r>
            <a:r>
              <a:rPr lang="en-US" sz="2000" dirty="0" smtClean="0"/>
              <a:t>: </a:t>
            </a:r>
            <a:r>
              <a:rPr lang="en-US" sz="2000" b="1" dirty="0" smtClean="0"/>
              <a:t>Conjunctival Xerosis </a:t>
            </a:r>
            <a:r>
              <a:rPr lang="en-US" sz="2000" dirty="0" smtClean="0"/>
              <a:t>(</a:t>
            </a:r>
            <a:r>
              <a:rPr lang="en-US" sz="2000" b="1" dirty="0" smtClean="0"/>
              <a:t>X1A</a:t>
            </a:r>
            <a:r>
              <a:rPr lang="en-US" sz="2000" dirty="0" smtClean="0"/>
              <a:t>) with </a:t>
            </a:r>
            <a:r>
              <a:rPr lang="en-US" sz="2000" b="1" dirty="0" smtClean="0"/>
              <a:t>Bitot’s spot </a:t>
            </a:r>
            <a:r>
              <a:rPr lang="en-US" sz="2000" dirty="0" smtClean="0"/>
              <a:t>(</a:t>
            </a:r>
            <a:r>
              <a:rPr lang="en-US" sz="2000" b="1" dirty="0" smtClean="0"/>
              <a:t>X1B</a:t>
            </a:r>
            <a:r>
              <a:rPr lang="en-US" sz="2000" dirty="0" smtClean="0"/>
              <a:t>)</a:t>
            </a:r>
          </a:p>
          <a:p>
            <a:pPr marL="857250" lvl="1" indent="-400050" algn="just"/>
            <a:r>
              <a:rPr lang="en-US" sz="2000" dirty="0" smtClean="0"/>
              <a:t>	Conjunctival Xerosis (X1A): first sign of vitamin A deficiency. Conjunctiva becomes dry and non-wettable.</a:t>
            </a:r>
          </a:p>
          <a:p>
            <a:pPr marL="857250" lvl="1" indent="-400050" algn="just"/>
            <a:r>
              <a:rPr lang="en-US" sz="2000" dirty="0" smtClean="0"/>
              <a:t>	Bitot’s spot (X1B): these are triangular, pearly white or yellowish, foamy spots on the bulbar conjunctiva on either side of cornea.</a:t>
            </a:r>
          </a:p>
          <a:p>
            <a:pPr marL="857250" lvl="1" indent="-400050" algn="just"/>
            <a:endParaRPr lang="en-US" sz="2000" dirty="0" smtClean="0"/>
          </a:p>
          <a:p>
            <a:pPr marL="400050" indent="-400050" algn="just">
              <a:buFont typeface="+mj-lt"/>
              <a:buAutoNum type="romanLcPeriod"/>
            </a:pPr>
            <a:r>
              <a:rPr lang="en-US" sz="2000" b="1" dirty="0" smtClean="0"/>
              <a:t>X2</a:t>
            </a:r>
            <a:r>
              <a:rPr lang="en-US" sz="2000" dirty="0" smtClean="0"/>
              <a:t>: </a:t>
            </a:r>
            <a:r>
              <a:rPr lang="en-US" sz="2000" b="1" dirty="0" smtClean="0"/>
              <a:t>Corneal ulceration</a:t>
            </a:r>
            <a:r>
              <a:rPr lang="en-US" sz="2000" dirty="0" smtClean="0"/>
              <a:t>. This stage is particularly serious. The cornea is dull, dry, 	non-wettable and eventually opaque.</a:t>
            </a:r>
          </a:p>
          <a:p>
            <a:pPr marL="400050" indent="-400050" algn="just">
              <a:buFont typeface="+mj-lt"/>
              <a:buAutoNum type="romanLcPeriod"/>
            </a:pPr>
            <a:endParaRPr lang="en-US" sz="2000" dirty="0" smtClean="0"/>
          </a:p>
          <a:p>
            <a:pPr marL="400050" indent="-400050" algn="just">
              <a:buFont typeface="+mj-lt"/>
              <a:buAutoNum type="romanLcPeriod"/>
            </a:pPr>
            <a:r>
              <a:rPr lang="en-US" sz="2000" b="1" dirty="0" smtClean="0"/>
              <a:t>X3</a:t>
            </a:r>
            <a:r>
              <a:rPr lang="en-US" sz="2000" dirty="0" smtClean="0"/>
              <a:t>: Corneal ulceration less than one-third (</a:t>
            </a:r>
            <a:r>
              <a:rPr lang="en-US" sz="2000" b="1" dirty="0" smtClean="0"/>
              <a:t>X3A</a:t>
            </a:r>
            <a:r>
              <a:rPr lang="en-US" sz="2000" dirty="0" smtClean="0"/>
              <a:t>). Affecting more than one-third corneal surface: (</a:t>
            </a:r>
            <a:r>
              <a:rPr lang="en-US" sz="2000" b="1" dirty="0" smtClean="0"/>
              <a:t>X3B). </a:t>
            </a:r>
            <a:r>
              <a:rPr lang="en-US" sz="2000" dirty="0" smtClean="0"/>
              <a:t>In more severe deficiency there may be corneal ulceration. The ulcer may heal leaving a corneal scar which can affect vision. </a:t>
            </a:r>
          </a:p>
          <a:p>
            <a:pPr marL="400050" indent="-400050" algn="just">
              <a:buFont typeface="+mj-lt"/>
              <a:buAutoNum type="romanLcPeriod"/>
            </a:pPr>
            <a:endParaRPr lang="en-US" sz="2000" dirty="0" smtClean="0"/>
          </a:p>
          <a:p>
            <a:pPr marL="400050" indent="-400050" algn="just">
              <a:buFont typeface="+mj-lt"/>
              <a:buAutoNum type="romanLcPeriod"/>
            </a:pPr>
            <a:r>
              <a:rPr lang="en-US" sz="2000" b="1" dirty="0" smtClean="0"/>
              <a:t>XS</a:t>
            </a:r>
            <a:r>
              <a:rPr lang="en-US" sz="2000" dirty="0" smtClean="0"/>
              <a:t>: </a:t>
            </a:r>
            <a:r>
              <a:rPr lang="en-US" sz="2000" b="1" dirty="0" smtClean="0"/>
              <a:t>Corneal scar </a:t>
            </a:r>
            <a:r>
              <a:rPr lang="en-US" sz="2000" dirty="0" smtClean="0"/>
              <a:t>(healing defect of ulcer)</a:t>
            </a:r>
          </a:p>
          <a:p>
            <a:pPr marL="400050" indent="-400050" algn="just">
              <a:buFont typeface="+mj-lt"/>
              <a:buAutoNum type="romanLcPeriod"/>
            </a:pPr>
            <a:endParaRPr lang="en-US" sz="2000" dirty="0" smtClean="0"/>
          </a:p>
          <a:p>
            <a:pPr marL="400050" indent="-400050" algn="just">
              <a:buFont typeface="+mj-lt"/>
              <a:buAutoNum type="romanLcPeriod"/>
            </a:pPr>
            <a:r>
              <a:rPr lang="en-US" sz="2000" b="1" dirty="0" smtClean="0"/>
              <a:t>XF</a:t>
            </a:r>
            <a:r>
              <a:rPr lang="en-US" sz="2000" dirty="0" smtClean="0"/>
              <a:t>: </a:t>
            </a:r>
            <a:r>
              <a:rPr lang="en-US" sz="2000" b="1" dirty="0" smtClean="0"/>
              <a:t>Xeropthalmic fundus </a:t>
            </a:r>
            <a:r>
              <a:rPr lang="en-US" sz="2000" dirty="0" smtClean="0"/>
              <a:t>(whitish lesion of fundus)</a:t>
            </a:r>
          </a:p>
        </p:txBody>
      </p:sp>
    </p:spTree>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2133600"/>
            <a:ext cx="2637261" cy="2062103"/>
          </a:xfrm>
          <a:prstGeom prst="rect">
            <a:avLst/>
          </a:prstGeom>
          <a:noFill/>
        </p:spPr>
        <p:txBody>
          <a:bodyPr wrap="none" rtlCol="0">
            <a:spAutoFit/>
          </a:bodyPr>
          <a:lstStyle/>
          <a:p>
            <a:pPr algn="ctr"/>
            <a:r>
              <a:rPr lang="en-US" sz="3200" b="1" dirty="0" smtClean="0"/>
              <a:t>The End…!!!!!!</a:t>
            </a:r>
          </a:p>
          <a:p>
            <a:pPr algn="ctr"/>
            <a:endParaRPr lang="en-US" sz="3200" b="1" dirty="0" smtClean="0"/>
          </a:p>
          <a:p>
            <a:pPr algn="ctr"/>
            <a:endParaRPr lang="en-US" sz="3200" b="1" dirty="0" smtClean="0"/>
          </a:p>
          <a:p>
            <a:pPr algn="ctr"/>
            <a:r>
              <a:rPr lang="en-US" sz="3200" b="1" dirty="0" smtClean="0"/>
              <a:t>Thank You…!!!</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636" y="15240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
        <p:nvSpPr>
          <p:cNvPr id="3" name="Rectangle 2"/>
          <p:cNvSpPr/>
          <p:nvPr/>
        </p:nvSpPr>
        <p:spPr>
          <a:xfrm>
            <a:off x="0" y="962085"/>
            <a:ext cx="9144000" cy="3170099"/>
          </a:xfrm>
          <a:prstGeom prst="rect">
            <a:avLst/>
          </a:prstGeom>
        </p:spPr>
        <p:txBody>
          <a:bodyPr wrap="square">
            <a:spAutoFit/>
          </a:bodyPr>
          <a:lstStyle/>
          <a:p>
            <a:pPr marL="457200" indent="-457200" algn="just"/>
            <a:r>
              <a:rPr lang="en-US" sz="2000" b="1" dirty="0" smtClean="0"/>
              <a:t>OTITIS MEDIA:</a:t>
            </a:r>
          </a:p>
          <a:p>
            <a:pPr marL="457200" indent="-457200" algn="just"/>
            <a:endParaRPr lang="en-US" sz="2000" b="1" dirty="0" smtClean="0"/>
          </a:p>
          <a:p>
            <a:pPr marL="457200" indent="-457200" algn="just">
              <a:buFont typeface="Arial" pitchFamily="34" charset="0"/>
              <a:buChar char="•"/>
            </a:pPr>
            <a:r>
              <a:rPr lang="en-US" sz="2000" dirty="0" smtClean="0"/>
              <a:t>Chronic SOM manifests clinically as draining ear with perforated tympanic membrane and partially impaired hearing.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Serous or mucoid otitis media refers to non-</a:t>
            </a:r>
            <a:r>
              <a:rPr lang="en-US" sz="2000" dirty="0" err="1" smtClean="0"/>
              <a:t>suppurative</a:t>
            </a:r>
            <a:r>
              <a:rPr lang="en-US" sz="2000" dirty="0" smtClean="0"/>
              <a:t> accumulation of serous or thick viscid fluid in the middle ear.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These collections of fluid are encountered more often in children causing hearing problems and occur due to obstruction of the eustachian tube.</a:t>
            </a:r>
            <a:endParaRPr lang="en-US" sz="2000" dirty="0"/>
          </a:p>
        </p:txBody>
      </p:sp>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62000"/>
            <a:ext cx="9144000" cy="1846659"/>
          </a:xfrm>
          <a:prstGeom prst="rect">
            <a:avLst/>
          </a:prstGeom>
        </p:spPr>
        <p:txBody>
          <a:bodyPr wrap="square">
            <a:spAutoFit/>
          </a:bodyPr>
          <a:lstStyle/>
          <a:p>
            <a:pPr algn="just"/>
            <a:r>
              <a:rPr lang="en-US" sz="2000" b="1" u="sng" dirty="0" smtClean="0"/>
              <a:t>External otitis</a:t>
            </a:r>
          </a:p>
          <a:p>
            <a:pPr algn="just"/>
            <a:r>
              <a:rPr lang="en-US" sz="2000" dirty="0" smtClean="0"/>
              <a:t>Infection by </a:t>
            </a:r>
            <a:r>
              <a:rPr lang="en-US" sz="2000" i="1" dirty="0" smtClean="0"/>
              <a:t>Staphylococcus aureus </a:t>
            </a:r>
            <a:r>
              <a:rPr lang="en-US" sz="2000" dirty="0" smtClean="0"/>
              <a:t>is the usual cause of localised inflammation (boils) in the external auditory meatus. </a:t>
            </a:r>
          </a:p>
          <a:p>
            <a:pPr algn="just"/>
            <a:endParaRPr lang="en-US" sz="1100" dirty="0" smtClean="0"/>
          </a:p>
          <a:p>
            <a:pPr algn="just"/>
            <a:r>
              <a:rPr lang="en-US" sz="2000" dirty="0" smtClean="0"/>
              <a:t>When more generalised, the inflammation may be caused by bacteria or fungi or by an allergic reaction to, e.g., dandruff, soaps, hair sprays, hair dyes.</a:t>
            </a:r>
            <a:endParaRPr lang="en-US" sz="2000" dirty="0"/>
          </a:p>
        </p:txBody>
      </p:sp>
      <p:sp>
        <p:nvSpPr>
          <p:cNvPr id="4" name="TextBox 3"/>
          <p:cNvSpPr txBox="1"/>
          <p:nvPr/>
        </p:nvSpPr>
        <p:spPr>
          <a:xfrm>
            <a:off x="1468636" y="152400"/>
            <a:ext cx="6394828"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800" b="1" dirty="0" smtClean="0"/>
              <a:t>Inflammatory lesions and disorders of ear</a:t>
            </a:r>
            <a:endParaRPr lang="en-US" sz="2800" b="1" dirty="0"/>
          </a:p>
        </p:txBody>
      </p:sp>
      <p:sp>
        <p:nvSpPr>
          <p:cNvPr id="5" name="Rectangle 4"/>
          <p:cNvSpPr/>
          <p:nvPr/>
        </p:nvSpPr>
        <p:spPr>
          <a:xfrm>
            <a:off x="0" y="2933849"/>
            <a:ext cx="9144000" cy="3924151"/>
          </a:xfrm>
          <a:prstGeom prst="rect">
            <a:avLst/>
          </a:prstGeom>
        </p:spPr>
        <p:txBody>
          <a:bodyPr wrap="square">
            <a:spAutoFit/>
          </a:bodyPr>
          <a:lstStyle/>
          <a:p>
            <a:pPr algn="just"/>
            <a:r>
              <a:rPr lang="en-US" sz="2000" b="1" u="sng" dirty="0" smtClean="0"/>
              <a:t>Chronic otitis media</a:t>
            </a:r>
          </a:p>
          <a:p>
            <a:pPr algn="just"/>
            <a:r>
              <a:rPr lang="en-US" sz="2000" dirty="0" smtClean="0"/>
              <a:t>In this condition there is permanent perforation of the tympanic membrane following acute otitis media (especially when recurrent, persistent or untreated) and mechanical or blast injuries. </a:t>
            </a:r>
          </a:p>
          <a:p>
            <a:pPr algn="just"/>
            <a:endParaRPr lang="en-US" sz="1100" dirty="0" smtClean="0"/>
          </a:p>
          <a:p>
            <a:pPr algn="just"/>
            <a:r>
              <a:rPr lang="en-US" sz="2000" dirty="0" smtClean="0"/>
              <a:t>During the healing process stratified epithelium from the outer ear sometimes grows into the middle ear, forming a </a:t>
            </a:r>
            <a:r>
              <a:rPr lang="en-US" sz="2000" b="1" i="1" dirty="0" err="1" smtClean="0">
                <a:solidFill>
                  <a:srgbClr val="0070C0"/>
                </a:solidFill>
              </a:rPr>
              <a:t>cholesteatoma</a:t>
            </a:r>
            <a:r>
              <a:rPr lang="en-US" sz="2000" i="1" dirty="0" smtClean="0"/>
              <a:t>. </a:t>
            </a:r>
          </a:p>
          <a:p>
            <a:pPr algn="just"/>
            <a:endParaRPr lang="en-US" sz="1100" i="1" dirty="0" smtClean="0"/>
          </a:p>
          <a:p>
            <a:pPr algn="just"/>
            <a:r>
              <a:rPr lang="en-US" sz="2000" dirty="0" smtClean="0"/>
              <a:t>This is a collection of </a:t>
            </a:r>
            <a:r>
              <a:rPr lang="en-US" sz="2000" b="1" dirty="0" smtClean="0">
                <a:solidFill>
                  <a:srgbClr val="0070C0"/>
                </a:solidFill>
              </a:rPr>
              <a:t>desquamated epithelial cells and purulent material</a:t>
            </a:r>
            <a:r>
              <a:rPr lang="en-US" sz="2000" dirty="0" smtClean="0"/>
              <a:t>. Continued development of </a:t>
            </a:r>
            <a:r>
              <a:rPr lang="en-US" sz="2000" dirty="0" err="1" smtClean="0"/>
              <a:t>cholesteatoma</a:t>
            </a:r>
            <a:r>
              <a:rPr lang="en-US" sz="2000" dirty="0" smtClean="0"/>
              <a:t> may lead to:</a:t>
            </a:r>
          </a:p>
          <a:p>
            <a:pPr lvl="3" algn="just"/>
            <a:r>
              <a:rPr lang="en-US" sz="2000" dirty="0" smtClean="0"/>
              <a:t>• destruction of the </a:t>
            </a:r>
            <a:r>
              <a:rPr lang="en-US" sz="2000" dirty="0" err="1" smtClean="0"/>
              <a:t>ossicles</a:t>
            </a:r>
            <a:r>
              <a:rPr lang="en-US" sz="2000" dirty="0" smtClean="0"/>
              <a:t> and conduction deafness</a:t>
            </a:r>
          </a:p>
          <a:p>
            <a:pPr lvl="3" algn="just"/>
            <a:r>
              <a:rPr lang="en-US" sz="2000" dirty="0" smtClean="0"/>
              <a:t>• erosion of the roof of the middle ear and meningitis</a:t>
            </a:r>
          </a:p>
          <a:p>
            <a:pPr lvl="3" algn="just"/>
            <a:r>
              <a:rPr lang="en-US" sz="2000" dirty="0" smtClean="0"/>
              <a:t>• spread of infection to the inner ear that may cause </a:t>
            </a:r>
            <a:r>
              <a:rPr lang="en-US" sz="2000" dirty="0" err="1" smtClean="0"/>
              <a:t>labyrinthitis</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2694</TotalTime>
  <Words>5007</Words>
  <Application>Microsoft Office PowerPoint</Application>
  <PresentationFormat>On-screen Show (4:3)</PresentationFormat>
  <Paragraphs>623</Paragraphs>
  <Slides>77</Slides>
  <Notes>12</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Special Sensory  and  Integumentory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 Sensory  and  Integumentory System</dc:title>
  <dc:creator>KRISH</dc:creator>
  <cp:lastModifiedBy>Admin</cp:lastModifiedBy>
  <cp:revision>291</cp:revision>
  <dcterms:created xsi:type="dcterms:W3CDTF">2006-08-16T00:00:00Z</dcterms:created>
  <dcterms:modified xsi:type="dcterms:W3CDTF">2020-04-27T03:07:53Z</dcterms:modified>
</cp:coreProperties>
</file>